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Default Extension="mp4" ContentType="video/mp4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99"/>
  </p:handoutMasterIdLst>
  <p:sldIdLst>
    <p:sldId id="422" r:id="rId2"/>
    <p:sldId id="275" r:id="rId3"/>
    <p:sldId id="377" r:id="rId4"/>
    <p:sldId id="276" r:id="rId5"/>
    <p:sldId id="277" r:id="rId6"/>
    <p:sldId id="423" r:id="rId7"/>
    <p:sldId id="278" r:id="rId8"/>
    <p:sldId id="378" r:id="rId9"/>
    <p:sldId id="279" r:id="rId10"/>
    <p:sldId id="280" r:id="rId11"/>
    <p:sldId id="424" r:id="rId12"/>
    <p:sldId id="282" r:id="rId13"/>
    <p:sldId id="281" r:id="rId14"/>
    <p:sldId id="474" r:id="rId15"/>
    <p:sldId id="473" r:id="rId16"/>
    <p:sldId id="475" r:id="rId17"/>
    <p:sldId id="283" r:id="rId18"/>
    <p:sldId id="284" r:id="rId19"/>
    <p:sldId id="425" r:id="rId20"/>
    <p:sldId id="410" r:id="rId21"/>
    <p:sldId id="285" r:id="rId22"/>
    <p:sldId id="286" r:id="rId23"/>
    <p:sldId id="287" r:id="rId24"/>
    <p:sldId id="426" r:id="rId25"/>
    <p:sldId id="288" r:id="rId26"/>
    <p:sldId id="379" r:id="rId27"/>
    <p:sldId id="289" r:id="rId28"/>
    <p:sldId id="290" r:id="rId29"/>
    <p:sldId id="427" r:id="rId30"/>
    <p:sldId id="411" r:id="rId31"/>
    <p:sldId id="291" r:id="rId32"/>
    <p:sldId id="292" r:id="rId33"/>
    <p:sldId id="293" r:id="rId34"/>
    <p:sldId id="428" r:id="rId35"/>
    <p:sldId id="294" r:id="rId36"/>
    <p:sldId id="412" r:id="rId37"/>
    <p:sldId id="380" r:id="rId38"/>
    <p:sldId id="461" r:id="rId39"/>
    <p:sldId id="413" r:id="rId40"/>
    <p:sldId id="295" r:id="rId41"/>
    <p:sldId id="429" r:id="rId42"/>
    <p:sldId id="296" r:id="rId43"/>
    <p:sldId id="460" r:id="rId44"/>
    <p:sldId id="382" r:id="rId45"/>
    <p:sldId id="298" r:id="rId46"/>
    <p:sldId id="466" r:id="rId47"/>
    <p:sldId id="430" r:id="rId48"/>
    <p:sldId id="299" r:id="rId49"/>
    <p:sldId id="383" r:id="rId50"/>
    <p:sldId id="300" r:id="rId51"/>
    <p:sldId id="414" r:id="rId52"/>
    <p:sldId id="431" r:id="rId53"/>
    <p:sldId id="301" r:id="rId54"/>
    <p:sldId id="462" r:id="rId55"/>
    <p:sldId id="302" r:id="rId56"/>
    <p:sldId id="303" r:id="rId57"/>
    <p:sldId id="432" r:id="rId58"/>
    <p:sldId id="304" r:id="rId59"/>
    <p:sldId id="385" r:id="rId60"/>
    <p:sldId id="463" r:id="rId61"/>
    <p:sldId id="305" r:id="rId62"/>
    <p:sldId id="306" r:id="rId63"/>
    <p:sldId id="433" r:id="rId64"/>
    <p:sldId id="307" r:id="rId65"/>
    <p:sldId id="386" r:id="rId66"/>
    <p:sldId id="464" r:id="rId67"/>
    <p:sldId id="308" r:id="rId68"/>
    <p:sldId id="309" r:id="rId69"/>
    <p:sldId id="434" r:id="rId70"/>
    <p:sldId id="310" r:id="rId71"/>
    <p:sldId id="387" r:id="rId72"/>
    <p:sldId id="465" r:id="rId73"/>
    <p:sldId id="311" r:id="rId74"/>
    <p:sldId id="312" r:id="rId75"/>
    <p:sldId id="435" r:id="rId76"/>
    <p:sldId id="313" r:id="rId77"/>
    <p:sldId id="388" r:id="rId78"/>
    <p:sldId id="314" r:id="rId79"/>
    <p:sldId id="436" r:id="rId80"/>
    <p:sldId id="315" r:id="rId81"/>
    <p:sldId id="389" r:id="rId82"/>
    <p:sldId id="467" r:id="rId83"/>
    <p:sldId id="316" r:id="rId84"/>
    <p:sldId id="317" r:id="rId85"/>
    <p:sldId id="437" r:id="rId86"/>
    <p:sldId id="318" r:id="rId87"/>
    <p:sldId id="391" r:id="rId88"/>
    <p:sldId id="468" r:id="rId89"/>
    <p:sldId id="390" r:id="rId90"/>
    <p:sldId id="319" r:id="rId91"/>
    <p:sldId id="438" r:id="rId92"/>
    <p:sldId id="320" r:id="rId93"/>
    <p:sldId id="392" r:id="rId94"/>
    <p:sldId id="321" r:id="rId95"/>
    <p:sldId id="439" r:id="rId96"/>
    <p:sldId id="419" r:id="rId97"/>
    <p:sldId id="420" r:id="rId98"/>
    <p:sldId id="469" r:id="rId99"/>
    <p:sldId id="323" r:id="rId100"/>
    <p:sldId id="324" r:id="rId101"/>
    <p:sldId id="440" r:id="rId102"/>
    <p:sldId id="325" r:id="rId103"/>
    <p:sldId id="393" r:id="rId104"/>
    <p:sldId id="470" r:id="rId105"/>
    <p:sldId id="326" r:id="rId106"/>
    <p:sldId id="327" r:id="rId107"/>
    <p:sldId id="441" r:id="rId108"/>
    <p:sldId id="328" r:id="rId109"/>
    <p:sldId id="471" r:id="rId110"/>
    <p:sldId id="394" r:id="rId111"/>
    <p:sldId id="329" r:id="rId112"/>
    <p:sldId id="330" r:id="rId113"/>
    <p:sldId id="442" r:id="rId114"/>
    <p:sldId id="331" r:id="rId115"/>
    <p:sldId id="395" r:id="rId116"/>
    <p:sldId id="332" r:id="rId117"/>
    <p:sldId id="333" r:id="rId118"/>
    <p:sldId id="443" r:id="rId119"/>
    <p:sldId id="334" r:id="rId120"/>
    <p:sldId id="396" r:id="rId121"/>
    <p:sldId id="335" r:id="rId122"/>
    <p:sldId id="336" r:id="rId123"/>
    <p:sldId id="444" r:id="rId124"/>
    <p:sldId id="415" r:id="rId125"/>
    <p:sldId id="337" r:id="rId126"/>
    <p:sldId id="338" r:id="rId127"/>
    <p:sldId id="339" r:id="rId128"/>
    <p:sldId id="445" r:id="rId129"/>
    <p:sldId id="340" r:id="rId130"/>
    <p:sldId id="397" r:id="rId131"/>
    <p:sldId id="341" r:id="rId132"/>
    <p:sldId id="446" r:id="rId133"/>
    <p:sldId id="342" r:id="rId134"/>
    <p:sldId id="398" r:id="rId135"/>
    <p:sldId id="343" r:id="rId136"/>
    <p:sldId id="345" r:id="rId137"/>
    <p:sldId id="447" r:id="rId138"/>
    <p:sldId id="346" r:id="rId139"/>
    <p:sldId id="399" r:id="rId140"/>
    <p:sldId id="347" r:id="rId141"/>
    <p:sldId id="416" r:id="rId142"/>
    <p:sldId id="448" r:id="rId143"/>
    <p:sldId id="348" r:id="rId144"/>
    <p:sldId id="400" r:id="rId145"/>
    <p:sldId id="349" r:id="rId146"/>
    <p:sldId id="350" r:id="rId147"/>
    <p:sldId id="449" r:id="rId148"/>
    <p:sldId id="351" r:id="rId149"/>
    <p:sldId id="401" r:id="rId150"/>
    <p:sldId id="352" r:id="rId151"/>
    <p:sldId id="353" r:id="rId152"/>
    <p:sldId id="450" r:id="rId153"/>
    <p:sldId id="354" r:id="rId154"/>
    <p:sldId id="472" r:id="rId155"/>
    <p:sldId id="402" r:id="rId156"/>
    <p:sldId id="355" r:id="rId157"/>
    <p:sldId id="356" r:id="rId158"/>
    <p:sldId id="451" r:id="rId159"/>
    <p:sldId id="357" r:id="rId160"/>
    <p:sldId id="421" r:id="rId161"/>
    <p:sldId id="403" r:id="rId162"/>
    <p:sldId id="404" r:id="rId163"/>
    <p:sldId id="452" r:id="rId164"/>
    <p:sldId id="358" r:id="rId165"/>
    <p:sldId id="405" r:id="rId166"/>
    <p:sldId id="359" r:id="rId167"/>
    <p:sldId id="360" r:id="rId168"/>
    <p:sldId id="453" r:id="rId169"/>
    <p:sldId id="361" r:id="rId170"/>
    <p:sldId id="406" r:id="rId171"/>
    <p:sldId id="362" r:id="rId172"/>
    <p:sldId id="363" r:id="rId173"/>
    <p:sldId id="454" r:id="rId174"/>
    <p:sldId id="364" r:id="rId175"/>
    <p:sldId id="407" r:id="rId176"/>
    <p:sldId id="365" r:id="rId177"/>
    <p:sldId id="366" r:id="rId178"/>
    <p:sldId id="455" r:id="rId179"/>
    <p:sldId id="367" r:id="rId180"/>
    <p:sldId id="481" r:id="rId181"/>
    <p:sldId id="368" r:id="rId182"/>
    <p:sldId id="369" r:id="rId183"/>
    <p:sldId id="456" r:id="rId184"/>
    <p:sldId id="370" r:id="rId185"/>
    <p:sldId id="409" r:id="rId186"/>
    <p:sldId id="371" r:id="rId187"/>
    <p:sldId id="372" r:id="rId188"/>
    <p:sldId id="457" r:id="rId189"/>
    <p:sldId id="374" r:id="rId190"/>
    <p:sldId id="373" r:id="rId191"/>
    <p:sldId id="375" r:id="rId192"/>
    <p:sldId id="376" r:id="rId193"/>
    <p:sldId id="458" r:id="rId194"/>
    <p:sldId id="417" r:id="rId195"/>
    <p:sldId id="479" r:id="rId196"/>
    <p:sldId id="480" r:id="rId197"/>
    <p:sldId id="459" r:id="rId198"/>
  </p:sldIdLst>
  <p:sldSz cx="12192000" cy="6858000"/>
  <p:notesSz cx="6858000" cy="9144000"/>
  <p:embeddedFontLst>
    <p:embeddedFont>
      <p:font typeface="Calibri Light" pitchFamily="34" charset="0"/>
      <p:regular r:id="rId200"/>
      <p:italic r:id="rId201"/>
    </p:embeddedFont>
    <p:embeddedFont>
      <p:font typeface="Calibri" pitchFamily="34" charset="0"/>
      <p:regular r:id="rId202"/>
      <p:bold r:id="rId203"/>
      <p:italic r:id="rId204"/>
      <p:boldItalic r:id="rId205"/>
    </p:embeddedFont>
    <p:embeddedFont>
      <p:font typeface="Blue Highway" charset="0"/>
      <p:regular r:id="rId206"/>
      <p:bold r:id="rId20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90C55"/>
    <a:srgbClr val="80A85B"/>
    <a:srgbClr val="D00000"/>
    <a:srgbClr val="002B7C"/>
    <a:srgbClr val="27194F"/>
    <a:srgbClr val="0059AD"/>
    <a:srgbClr val="4415B0"/>
    <a:srgbClr val="1E4152"/>
    <a:srgbClr val="23445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 varScale="1">
        <p:scale>
          <a:sx n="91" d="100"/>
          <a:sy n="91" d="100"/>
        </p:scale>
        <p:origin x="-48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240"/>
    </p:cViewPr>
  </p:sorterViewPr>
  <p:notesViewPr>
    <p:cSldViewPr snapToGrid="0">
      <p:cViewPr varScale="1">
        <p:scale>
          <a:sx n="88" d="100"/>
          <a:sy n="88" d="100"/>
        </p:scale>
        <p:origin x="2964" y="10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font" Target="fonts/font6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font" Target="fonts/font7.fntdata"/><Relationship Id="rId201" Type="http://schemas.openxmlformats.org/officeDocument/2006/relationships/font" Target="fonts/font2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font" Target="fonts/font3.fntdata"/><Relationship Id="rId207" Type="http://schemas.openxmlformats.org/officeDocument/2006/relationships/font" Target="fonts/font8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handoutMaster" Target="handoutMasters/handoutMaster1.xml"/><Relationship Id="rId203" Type="http://schemas.openxmlformats.org/officeDocument/2006/relationships/font" Target="fonts/font4.fntdata"/><Relationship Id="rId208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viewProps" Target="viewProps.xml"/><Relationship Id="rId190" Type="http://schemas.openxmlformats.org/officeDocument/2006/relationships/slide" Target="slides/slide189.xml"/><Relationship Id="rId204" Type="http://schemas.openxmlformats.org/officeDocument/2006/relationships/font" Target="fonts/font5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font" Target="fonts/font1.fntdata"/><Relationship Id="rId16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9CCE5-D1B9-4D41-AB43-4BD7AB4E8611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64F7F-224B-4590-8CD8-1154DA53F6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7297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8236-0D32-4F3F-9E32-FA489A9CE805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D699-FBAD-40AC-80DA-291DD280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243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8236-0D32-4F3F-9E32-FA489A9CE805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D699-FBAD-40AC-80DA-291DD280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503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8236-0D32-4F3F-9E32-FA489A9CE805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D699-FBAD-40AC-80DA-291DD280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166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119" y="1437701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15517"/>
            <a:ext cx="10515600" cy="3261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26055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8236-0D32-4F3F-9E32-FA489A9CE805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D699-FBAD-40AC-80DA-291DD280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080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8236-0D32-4F3F-9E32-FA489A9CE805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D699-FBAD-40AC-80DA-291DD280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753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8236-0D32-4F3F-9E32-FA489A9CE805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D699-FBAD-40AC-80DA-291DD280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194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8236-0D32-4F3F-9E32-FA489A9CE805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D699-FBAD-40AC-80DA-291DD280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957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8236-0D32-4F3F-9E32-FA489A9CE805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D699-FBAD-40AC-80DA-291DD280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045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8236-0D32-4F3F-9E32-FA489A9CE805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D699-FBAD-40AC-80DA-291DD280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7674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8236-0D32-4F3F-9E32-FA489A9CE805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D699-FBAD-40AC-80DA-291DD280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6624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D8236-0D32-4F3F-9E32-FA489A9CE805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9D699-FBAD-40AC-80DA-291DD280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724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65.png"/><Relationship Id="rId4" Type="http://schemas.microsoft.com/office/2007/relationships/media" Target="file:///C:\Users\Keith\Desktop\2017%20MAHPRM%20SHOW%20ME%20AWARDS_FINAL%20PRESENTATION%20FILES\14C_F.mp4" TargetMode="Externa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media" Target="file:///C:\Users\Keith\Desktop\2017%20MAHPRM%20SHOW%20ME%20AWARDS_FINAL%20PRESENTATION%20FILES\15A_F%20and%2021B_F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66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4" Type="http://schemas.openxmlformats.org/officeDocument/2006/relationships/image" Target="../media/image5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media" Target="file:///C:\Users\Keith\Desktop\2017%20MAHPRM%20SHOW%20ME%20AWARDS_FINAL%20PRESENTATION%20FILES\18B_F.mo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eith\Desktop\2017%20MAHPRM%20SHOW%20ME%20AWARDS_FINAL%20PRESENTATION%20FILES\18B_F.mov" TargetMode="External"/><Relationship Id="rId4" Type="http://schemas.openxmlformats.org/officeDocument/2006/relationships/image" Target="../media/image85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4" Type="http://schemas.openxmlformats.org/officeDocument/2006/relationships/image" Target="../media/image5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microsoft.com/office/2007/relationships/media" Target="file:///C:\Users\Keith\Desktop\2017%20MAHPRM%20SHOW%20ME%20AWARDS_FINAL%20PRESENTATION%20FILES\21A_F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4.pn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microsoft.com/office/2007/relationships/media" Target="file:///C:\Users\Keith\Desktop\2017%20MAHPRM%20SHOW%20ME%20AWARDS_FINAL%20PRESENTATION%20FILES\15A_F%20and%2021B_F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5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96.xml.rels><?xml version="1.0" encoding="UTF-8" standalone="yes"?>
<Relationships xmlns="http://schemas.openxmlformats.org/package/2006/relationships"><Relationship Id="rId3" Type="http://schemas.microsoft.com/office/2007/relationships/media" Target="file:///C:\Users\Keith\Desktop\2017%20MAHPRM%20SHOW%20ME%20AWARDS_FINAL%20PRESENTATION%20FILES\BOS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04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file:///C:\Users\Keith\Desktop\2017%20MAHPRM%20SHOW%20ME%20AWARDS_FINAL%20PRESENTATION%20FILES\01A_F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eith\Desktop\2017%20MAHPRM%20SHOW%20ME%20AWARDS_FINAL%20PRESENTATION%20FILES\01A_F.mp4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file:///C:\Users\Keith\Desktop\2017%20MAHPRM%20SHOW%20ME%20AWARDS_FINAL%20PRESENTATION%20FILES\05A_F_02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eith\Desktop\2017%20MAHPRM%20SHOW%20ME%20AWARDS_FINAL%20PRESENTATION%20FILES\05A_F_02.mp4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Barb\Documents\Barb%20Business\Clients\MAHPRM\Web%20Site\awards\BOS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media" Target="file:///C:\Users\Keith\Desktop\2017%20MAHPRM%20SHOW%20ME%20AWARDS_FINAL%20PRESENTATION%20FILES\05B_F.mp4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file:///C:\Users\Keith\Desktop\2017%20MAHPRM%20SHOW%20ME%20AWARDS_FINAL%20PRESENTATION%20FILES\08A_F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media" Target="file:///C:\Users\Keith\Desktop\2017%20MAHPRM%20SHOW%20ME%20AWARDS_FINAL%20PRESENTATION%20FILES\13A_F.mp3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54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25145"/>
            <a:ext cx="12192000" cy="244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3266438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“YES Finds A </a:t>
            </a:r>
            <a:r>
              <a:rPr lang="en-US" sz="8000" dirty="0" smtClean="0">
                <a:latin typeface="Blue Highway" panose="02010603020202020303" pitchFamily="2" charset="0"/>
              </a:rPr>
              <a:t>Way”</a:t>
            </a:r>
            <a:endParaRPr lang="en-US" sz="80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Television – Greater Than $15,000 </a:t>
            </a:r>
          </a:p>
        </p:txBody>
      </p:sp>
    </p:spTree>
    <p:extLst>
      <p:ext uri="{BB962C8B-B14F-4D97-AF65-F5344CB8AC3E}">
        <p14:creationId xmlns:p14="http://schemas.microsoft.com/office/powerpoint/2010/main" xmlns="" val="376754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06567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500" dirty="0">
                <a:latin typeface="Blue Highway" panose="02010603020202020303" pitchFamily="2" charset="0"/>
              </a:rPr>
              <a:t>“Many More Celebrations”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4"/>
            <a:ext cx="1219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Fitzgibbon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Marshall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latin typeface="Blue Highway" panose="02010603020202020303" pitchFamily="2" charset="0"/>
              </a:rPr>
              <a:t>Special Marketing or Public Relations Projects – </a:t>
            </a:r>
            <a:r>
              <a:rPr lang="en-US" sz="4500" dirty="0" smtClean="0">
                <a:latin typeface="Blue Highway" panose="02010603020202020303" pitchFamily="2" charset="0"/>
              </a:rPr>
              <a:t>$2,500 </a:t>
            </a:r>
            <a:r>
              <a:rPr lang="en-US" sz="4500" dirty="0">
                <a:latin typeface="Blue Highway" panose="02010603020202020303" pitchFamily="2" charset="0"/>
              </a:rPr>
              <a:t>or Less </a:t>
            </a:r>
          </a:p>
        </p:txBody>
      </p:sp>
    </p:spTree>
    <p:extLst>
      <p:ext uri="{BB962C8B-B14F-4D97-AF65-F5344CB8AC3E}">
        <p14:creationId xmlns:p14="http://schemas.microsoft.com/office/powerpoint/2010/main" xmlns="" val="413828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22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19446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500" dirty="0">
                <a:latin typeface="Blue Highway" panose="02010603020202020303" pitchFamily="2" charset="0"/>
              </a:rPr>
              <a:t>“Breast Cancer Awareness Month”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300" dirty="0" smtClean="0">
                <a:latin typeface="Blue Highway" panose="02010603020202020303" pitchFamily="2" charset="0"/>
              </a:rPr>
              <a:t>Special Marketing or Public Relations Projects – $2,500 to $10,000</a:t>
            </a:r>
            <a:endParaRPr lang="en-US" sz="43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4"/>
            <a:ext cx="1219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  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24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4"/>
            <a:ext cx="1219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  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152400" y="14224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1" t="6219" r="7906" b="8400"/>
          <a:stretch/>
        </p:blipFill>
        <p:spPr>
          <a:xfrm>
            <a:off x="4216622" y="116116"/>
            <a:ext cx="3756948" cy="4949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29" t="5971" r="7375" b="7802"/>
          <a:stretch/>
        </p:blipFill>
        <p:spPr>
          <a:xfrm>
            <a:off x="261256" y="116116"/>
            <a:ext cx="3800986" cy="4949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23" t="5789" r="8105" b="10238"/>
          <a:stretch/>
        </p:blipFill>
        <p:spPr>
          <a:xfrm>
            <a:off x="8127950" y="124896"/>
            <a:ext cx="3813206" cy="494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826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4"/>
            <a:ext cx="1219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  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152400" y="14224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83" t="3013" r="5512" b="3346"/>
          <a:stretch/>
        </p:blipFill>
        <p:spPr>
          <a:xfrm>
            <a:off x="4180276" y="101600"/>
            <a:ext cx="3526972" cy="496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76" t="3073" r="6565" b="5476"/>
          <a:stretch/>
        </p:blipFill>
        <p:spPr>
          <a:xfrm>
            <a:off x="152400" y="95958"/>
            <a:ext cx="3630433" cy="4969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4" t="1675" r="5895" b="8791"/>
          <a:stretch/>
        </p:blipFill>
        <p:spPr>
          <a:xfrm>
            <a:off x="7916009" y="101605"/>
            <a:ext cx="3779836" cy="49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000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58083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500" dirty="0">
                <a:latin typeface="Blue Highway" panose="02010603020202020303" pitchFamily="2" charset="0"/>
              </a:rPr>
              <a:t>“Liberty Hospital Half Marathon/5K”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8472" y="5490188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Liberty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300" dirty="0" smtClean="0">
                <a:latin typeface="Blue Highway" panose="02010603020202020303" pitchFamily="2" charset="0"/>
              </a:rPr>
              <a:t>Special Marketing or Public Relations Projects – $2,500 to $10,000</a:t>
            </a:r>
            <a:endParaRPr lang="en-US" sz="43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16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45204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500" dirty="0">
                <a:latin typeface="Blue Highway" panose="02010603020202020303" pitchFamily="2" charset="0"/>
              </a:rPr>
              <a:t>“Heart Health Campaign”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8472" y="5490188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North Kansas City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300" dirty="0" smtClean="0">
                <a:latin typeface="Blue Highway" panose="02010603020202020303" pitchFamily="2" charset="0"/>
              </a:rPr>
              <a:t>Special Marketing or Public Relations Projects – $2,500 to $10,000</a:t>
            </a:r>
            <a:endParaRPr lang="en-US" sz="43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626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16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45204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500" dirty="0">
                <a:latin typeface="Blue Highway" panose="02010603020202020303" pitchFamily="2" charset="0"/>
              </a:rPr>
              <a:t>“The Heart of Children’s Mercy”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>
                <a:latin typeface="Blue Highway" panose="02010603020202020303" pitchFamily="2" charset="0"/>
              </a:rPr>
              <a:t>Special Marketing or Public Relations Projects </a:t>
            </a:r>
            <a:r>
              <a:rPr lang="en-US" sz="4500" dirty="0">
                <a:latin typeface="Blue Highway" panose="02010603020202020303" pitchFamily="2" charset="0"/>
              </a:rPr>
              <a:t>–</a:t>
            </a:r>
            <a:r>
              <a:rPr lang="en-US" sz="4100" dirty="0">
                <a:latin typeface="Blue Highway" panose="02010603020202020303" pitchFamily="2" charset="0"/>
              </a:rPr>
              <a:t> Greater Than </a:t>
            </a:r>
            <a:r>
              <a:rPr lang="en-US" sz="4100" dirty="0" smtClean="0">
                <a:latin typeface="Blue Highway" panose="02010603020202020303" pitchFamily="2" charset="0"/>
              </a:rPr>
              <a:t>$10,000</a:t>
            </a:r>
            <a:endParaRPr lang="en-US" sz="41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8472" y="5490188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8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8472" y="5490188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3713" y="303735"/>
            <a:ext cx="8843384" cy="2579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6663" y="81579"/>
            <a:ext cx="1275736" cy="5102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279" y="2374881"/>
            <a:ext cx="2981031" cy="248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534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445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8472" y="5490188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2" name="14C_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4">
                  <p14:trim st="984" end="1.2828996666E6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59605" y="-12879"/>
            <a:ext cx="9272789" cy="52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70962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500" dirty="0">
                <a:latin typeface="Blue Highway" panose="02010603020202020303" pitchFamily="2" charset="0"/>
              </a:rPr>
              <a:t>“Heart Month”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8472" y="5238398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>
                <a:latin typeface="Blue Highway" panose="02010603020202020303" pitchFamily="2" charset="0"/>
              </a:rPr>
              <a:t>Special Marketing or Public Relations Projects </a:t>
            </a:r>
            <a:r>
              <a:rPr lang="en-US" sz="4500" dirty="0">
                <a:latin typeface="Blue Highway" panose="02010603020202020303" pitchFamily="2" charset="0"/>
              </a:rPr>
              <a:t>–</a:t>
            </a:r>
            <a:r>
              <a:rPr lang="en-US" sz="4100" dirty="0">
                <a:latin typeface="Blue Highway" panose="02010603020202020303" pitchFamily="2" charset="0"/>
              </a:rPr>
              <a:t> Greater Than </a:t>
            </a:r>
            <a:r>
              <a:rPr lang="en-US" sz="4100" dirty="0" smtClean="0">
                <a:latin typeface="Blue Highway" panose="02010603020202020303" pitchFamily="2" charset="0"/>
              </a:rPr>
              <a:t>$10,000</a:t>
            </a:r>
            <a:endParaRPr lang="en-US" sz="41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574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32325"/>
            <a:ext cx="12192000" cy="10541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7900"/>
              </a:lnSpc>
            </a:pPr>
            <a:r>
              <a:rPr lang="en-US" sz="6249" dirty="0">
                <a:latin typeface="Blue Highway" panose="02010603020202020303" pitchFamily="2" charset="0"/>
              </a:rPr>
              <a:t>“Transformational Pediatrics PAS Sponsorship”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8472" y="5437181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>
                <a:latin typeface="Blue Highway" panose="02010603020202020303" pitchFamily="2" charset="0"/>
              </a:rPr>
              <a:t>Special Marketing or Public Relations Projects </a:t>
            </a:r>
            <a:r>
              <a:rPr lang="en-US" sz="4500" dirty="0">
                <a:latin typeface="Blue Highway" panose="02010603020202020303" pitchFamily="2" charset="0"/>
              </a:rPr>
              <a:t>–</a:t>
            </a:r>
            <a:r>
              <a:rPr lang="en-US" sz="4100" dirty="0">
                <a:latin typeface="Blue Highway" panose="02010603020202020303" pitchFamily="2" charset="0"/>
              </a:rPr>
              <a:t> Greater Than </a:t>
            </a:r>
            <a:r>
              <a:rPr lang="en-US" sz="4100" dirty="0" smtClean="0">
                <a:latin typeface="Blue Highway" panose="02010603020202020303" pitchFamily="2" charset="0"/>
              </a:rPr>
              <a:t>$10,000</a:t>
            </a:r>
            <a:endParaRPr lang="en-US" sz="41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18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37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73994"/>
            <a:ext cx="12192000" cy="1063817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249" dirty="0" smtClean="0">
                <a:latin typeface="Blue Highway" panose="02010603020202020303" pitchFamily="2" charset="0"/>
              </a:rPr>
              <a:t>“Year </a:t>
            </a:r>
            <a:r>
              <a:rPr lang="en-US" sz="6249" dirty="0">
                <a:latin typeface="Blue Highway" panose="02010603020202020303" pitchFamily="2" charset="0"/>
              </a:rPr>
              <a:t>in </a:t>
            </a:r>
            <a:r>
              <a:rPr lang="en-US" sz="6249" dirty="0" smtClean="0">
                <a:latin typeface="Blue Highway" panose="02010603020202020303" pitchFamily="2" charset="0"/>
              </a:rPr>
              <a:t>Review”</a:t>
            </a:r>
            <a:endParaRPr lang="en-US" sz="6249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Annual Reports </a:t>
            </a:r>
            <a:r>
              <a:rPr lang="en-US" sz="5400" baseline="30000" dirty="0">
                <a:latin typeface="Blue Highway" panose="02010603020202020303" pitchFamily="2" charset="0"/>
              </a:rPr>
              <a:t>_</a:t>
            </a:r>
            <a:r>
              <a:rPr lang="en-US" sz="5400" dirty="0" smtClean="0">
                <a:latin typeface="Blue Highway" panose="02010603020202020303" pitchFamily="2" charset="0"/>
              </a:rPr>
              <a:t> $10,000 </a:t>
            </a:r>
            <a:r>
              <a:rPr lang="en-US" sz="5400" dirty="0">
                <a:latin typeface="Blue Highway" panose="02010603020202020303" pitchFamily="2" charset="0"/>
              </a:rPr>
              <a:t>or Less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</p:spTree>
    <p:extLst>
      <p:ext uri="{BB962C8B-B14F-4D97-AF65-F5344CB8AC3E}">
        <p14:creationId xmlns:p14="http://schemas.microsoft.com/office/powerpoint/2010/main" xmlns="" val="339906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  <p:pic>
        <p:nvPicPr>
          <p:cNvPr id="2" name="15A_F and 21B_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>
                  <p14:trim st="9999" end="332159"/>
                  <p14:fade out="5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52516" y="0"/>
            <a:ext cx="9268496" cy="52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03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06567"/>
            <a:ext cx="12192000" cy="10541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249" dirty="0">
                <a:latin typeface="Blue Highway" panose="02010603020202020303" pitchFamily="2" charset="0"/>
              </a:rPr>
              <a:t>“2016 Annual Report”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8472" y="5463686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Annual Reports </a:t>
            </a:r>
            <a:r>
              <a:rPr lang="en-US" sz="5400" baseline="30000" dirty="0">
                <a:latin typeface="Blue Highway" panose="02010603020202020303" pitchFamily="2" charset="0"/>
              </a:rPr>
              <a:t>_</a:t>
            </a:r>
            <a:r>
              <a:rPr lang="en-US" sz="5400" dirty="0" smtClean="0">
                <a:latin typeface="Blue Highway" panose="02010603020202020303" pitchFamily="2" charset="0"/>
              </a:rPr>
              <a:t> $10,000 </a:t>
            </a:r>
            <a:r>
              <a:rPr lang="en-US" sz="5400" dirty="0">
                <a:latin typeface="Blue Highway" panose="02010603020202020303" pitchFamily="2" charset="0"/>
              </a:rPr>
              <a:t>or Less</a:t>
            </a:r>
          </a:p>
        </p:txBody>
      </p:sp>
    </p:spTree>
    <p:extLst>
      <p:ext uri="{BB962C8B-B14F-4D97-AF65-F5344CB8AC3E}">
        <p14:creationId xmlns:p14="http://schemas.microsoft.com/office/powerpoint/2010/main" xmlns="" val="19500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45204"/>
            <a:ext cx="12192000" cy="10541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249" dirty="0">
                <a:latin typeface="Blue Highway" panose="02010603020202020303" pitchFamily="2" charset="0"/>
              </a:rPr>
              <a:t>“Annual Report 2015”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8472" y="5238400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Ozarks </a:t>
            </a: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Medical Center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West Plains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Annual Reports </a:t>
            </a:r>
            <a:r>
              <a:rPr lang="en-US" sz="5400" baseline="30000" dirty="0">
                <a:latin typeface="Blue Highway" panose="02010603020202020303" pitchFamily="2" charset="0"/>
              </a:rPr>
              <a:t>_</a:t>
            </a:r>
            <a:r>
              <a:rPr lang="en-US" sz="5400" dirty="0" smtClean="0">
                <a:latin typeface="Blue Highway" panose="02010603020202020303" pitchFamily="2" charset="0"/>
              </a:rPr>
              <a:t> $10,000 </a:t>
            </a:r>
            <a:r>
              <a:rPr lang="en-US" sz="5400" dirty="0">
                <a:latin typeface="Blue Highway" panose="02010603020202020303" pitchFamily="2" charset="0"/>
              </a:rPr>
              <a:t>or Less</a:t>
            </a:r>
          </a:p>
        </p:txBody>
      </p:sp>
    </p:spTree>
    <p:extLst>
      <p:ext uri="{BB962C8B-B14F-4D97-AF65-F5344CB8AC3E}">
        <p14:creationId xmlns:p14="http://schemas.microsoft.com/office/powerpoint/2010/main" xmlns="" val="182882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88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18327"/>
            <a:ext cx="12192000" cy="188769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249" dirty="0">
                <a:latin typeface="Blue Highway" panose="02010603020202020303" pitchFamily="2" charset="0"/>
              </a:rPr>
              <a:t>“2016 Children’s Discovery Institute </a:t>
            </a:r>
          </a:p>
          <a:p>
            <a:pPr algn="ctr">
              <a:lnSpc>
                <a:spcPts val="6000"/>
              </a:lnSpc>
            </a:pPr>
            <a:r>
              <a:rPr lang="en-US" sz="6249" dirty="0">
                <a:latin typeface="Blue Highway" panose="02010603020202020303" pitchFamily="2" charset="0"/>
              </a:rPr>
              <a:t>Investor Report”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Annual Reports </a:t>
            </a:r>
            <a:r>
              <a:rPr lang="en-US" sz="5400" baseline="30000" dirty="0">
                <a:latin typeface="Blue Highway" panose="02010603020202020303" pitchFamily="2" charset="0"/>
              </a:rPr>
              <a:t>_</a:t>
            </a:r>
            <a:r>
              <a:rPr lang="en-US" sz="5400" dirty="0" smtClean="0">
                <a:latin typeface="Blue Highway" panose="02010603020202020303" pitchFamily="2" charset="0"/>
              </a:rPr>
              <a:t> </a:t>
            </a:r>
            <a:r>
              <a:rPr lang="en-US" sz="5400" dirty="0">
                <a:latin typeface="Blue Highway" panose="02010603020202020303" pitchFamily="2" charset="0"/>
              </a:rPr>
              <a:t>Greater Than </a:t>
            </a:r>
            <a:r>
              <a:rPr lang="en-US" sz="5400" dirty="0" smtClean="0">
                <a:latin typeface="Blue Highway" panose="02010603020202020303" pitchFamily="2" charset="0"/>
              </a:rPr>
              <a:t>$10,000</a:t>
            </a:r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491320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 Children’s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36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25145"/>
            <a:ext cx="12192000" cy="244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02043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“Mizzou Urgent Care”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Radio – $1,000 or Less </a:t>
            </a:r>
          </a:p>
        </p:txBody>
      </p:sp>
    </p:spTree>
    <p:extLst>
      <p:ext uri="{BB962C8B-B14F-4D97-AF65-F5344CB8AC3E}">
        <p14:creationId xmlns:p14="http://schemas.microsoft.com/office/powerpoint/2010/main" xmlns="" val="268921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5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491320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 Children’s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710" y="78532"/>
            <a:ext cx="3946915" cy="5107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8" r="5943" b="7554"/>
          <a:stretch/>
        </p:blipFill>
        <p:spPr>
          <a:xfrm>
            <a:off x="4358846" y="78531"/>
            <a:ext cx="3695054" cy="5066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83" r="6588" b="6949"/>
          <a:stretch/>
        </p:blipFill>
        <p:spPr>
          <a:xfrm>
            <a:off x="8154121" y="78530"/>
            <a:ext cx="3729144" cy="50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709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05448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“Value Report”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0060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Annual Reports </a:t>
            </a:r>
            <a:r>
              <a:rPr lang="en-US" sz="5400" baseline="30000" dirty="0">
                <a:latin typeface="Blue Highway" panose="02010603020202020303" pitchFamily="2" charset="0"/>
              </a:rPr>
              <a:t>_</a:t>
            </a:r>
            <a:r>
              <a:rPr lang="en-US" sz="5400" dirty="0" smtClean="0">
                <a:latin typeface="Blue Highway" panose="02010603020202020303" pitchFamily="2" charset="0"/>
              </a:rPr>
              <a:t> </a:t>
            </a:r>
            <a:r>
              <a:rPr lang="en-US" sz="5400" dirty="0">
                <a:latin typeface="Blue Highway" panose="02010603020202020303" pitchFamily="2" charset="0"/>
              </a:rPr>
              <a:t>Greater Than </a:t>
            </a:r>
            <a:r>
              <a:rPr lang="en-US" sz="5400" dirty="0" smtClean="0">
                <a:latin typeface="Blue Highway" panose="02010603020202020303" pitchFamily="2" charset="0"/>
              </a:rPr>
              <a:t>$10,000</a:t>
            </a:r>
            <a:endParaRPr lang="en-US" sz="54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3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44085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“2016 Annual Report”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9236" y="5232335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Saint Francis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Healthcare System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 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Annual Reports </a:t>
            </a:r>
            <a:r>
              <a:rPr lang="en-US" sz="5400" baseline="30000" dirty="0">
                <a:latin typeface="Blue Highway" panose="02010603020202020303" pitchFamily="2" charset="0"/>
              </a:rPr>
              <a:t>_</a:t>
            </a:r>
            <a:r>
              <a:rPr lang="en-US" sz="5400" dirty="0" smtClean="0">
                <a:latin typeface="Blue Highway" panose="02010603020202020303" pitchFamily="2" charset="0"/>
              </a:rPr>
              <a:t> </a:t>
            </a:r>
            <a:r>
              <a:rPr lang="en-US" sz="5400" dirty="0">
                <a:latin typeface="Blue Highway" panose="02010603020202020303" pitchFamily="2" charset="0"/>
              </a:rPr>
              <a:t>Greater Than </a:t>
            </a:r>
            <a:r>
              <a:rPr lang="en-US" sz="5400" dirty="0" smtClean="0">
                <a:latin typeface="Blue Highway" panose="02010603020202020303" pitchFamily="2" charset="0"/>
              </a:rPr>
              <a:t>$10,000</a:t>
            </a:r>
            <a:endParaRPr lang="en-US" sz="54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62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50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31206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 smtClean="0">
                <a:latin typeface="Blue Highway" panose="02010603020202020303" pitchFamily="2" charset="0"/>
              </a:rPr>
              <a:t>“Club W Chat e-newsletter”</a:t>
            </a:r>
            <a:endParaRPr lang="en-US" sz="72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Blue Highway" panose="02010603020202020303" pitchFamily="2" charset="0"/>
              </a:rPr>
              <a:t>1</a:t>
            </a:r>
            <a:r>
              <a:rPr lang="en-US" sz="8000" baseline="30000" dirty="0" smtClean="0">
                <a:latin typeface="Blue Highway" panose="02010603020202020303" pitchFamily="2" charset="0"/>
              </a:rPr>
              <a:t>st</a:t>
            </a:r>
            <a:r>
              <a:rPr lang="en-US" sz="8000" dirty="0" smtClean="0">
                <a:latin typeface="Blue Highway" panose="02010603020202020303" pitchFamily="2" charset="0"/>
              </a:rPr>
              <a:t>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External Publications/Routine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Electronic</a:t>
            </a:r>
            <a:r>
              <a:rPr lang="en-US" sz="5400" baseline="30000" dirty="0">
                <a:latin typeface="Blue Highway" panose="02010603020202020303" pitchFamily="2" charset="0"/>
              </a:rPr>
              <a:t> </a:t>
            </a:r>
            <a:r>
              <a:rPr lang="en-US" sz="5400" dirty="0">
                <a:latin typeface="Blue Highway" panose="02010603020202020303" pitchFamily="2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9236" y="5491320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North Kansas City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10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491320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North Kansas City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682"/>
          <a:stretch/>
        </p:blipFill>
        <p:spPr>
          <a:xfrm>
            <a:off x="1011372" y="43981"/>
            <a:ext cx="2905532" cy="5156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0" t="15392" r="13255" b="3731"/>
          <a:stretch/>
        </p:blipFill>
        <p:spPr>
          <a:xfrm>
            <a:off x="7545124" y="141329"/>
            <a:ext cx="3784899" cy="4819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6" t="15781" r="16258" b="3342"/>
          <a:stretch/>
        </p:blipFill>
        <p:spPr>
          <a:xfrm>
            <a:off x="3996045" y="177677"/>
            <a:ext cx="3564762" cy="471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322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69843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“Live </a:t>
            </a:r>
            <a:r>
              <a:rPr lang="en-US" sz="7200" dirty="0" err="1">
                <a:latin typeface="Blue Highway" panose="02010603020202020303" pitchFamily="2" charset="0"/>
              </a:rPr>
              <a:t>Healthe</a:t>
            </a:r>
            <a:r>
              <a:rPr lang="en-US" sz="7200" dirty="0">
                <a:latin typeface="Blue Highway" panose="02010603020202020303" pitchFamily="2" charset="0"/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External Publications/Routine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Electronic</a:t>
            </a:r>
            <a:r>
              <a:rPr lang="en-US" sz="5400" baseline="30000" dirty="0">
                <a:latin typeface="Blue Highway" panose="02010603020202020303" pitchFamily="2" charset="0"/>
              </a:rPr>
              <a:t> </a:t>
            </a:r>
            <a:r>
              <a:rPr lang="en-US" sz="5400" dirty="0">
                <a:latin typeface="Blue Highway" panose="02010603020202020303" pitchFamily="2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233978"/>
            <a:ext cx="12192000" cy="244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73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82722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“The Link”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External Publications/Routine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Electronic</a:t>
            </a:r>
            <a:r>
              <a:rPr lang="en-US" sz="5400" baseline="30000" dirty="0">
                <a:latin typeface="Blue Highway" panose="02010603020202020303" pitchFamily="2" charset="0"/>
              </a:rPr>
              <a:t> </a:t>
            </a:r>
            <a:r>
              <a:rPr lang="en-US" sz="5400" dirty="0">
                <a:latin typeface="Blue Highway" panose="02010603020202020303" pitchFamily="2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456049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67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414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69843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“MU Medicine Magazine”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latin typeface="Blue Highway" panose="02010603020202020303" pitchFamily="2" charset="0"/>
              </a:rPr>
              <a:t>External Publications/Routine </a:t>
            </a:r>
            <a:r>
              <a:rPr lang="en-US" sz="4800" baseline="30000" dirty="0">
                <a:latin typeface="Blue Highway" panose="02010603020202020303" pitchFamily="2" charset="0"/>
              </a:rPr>
              <a:t>_</a:t>
            </a:r>
            <a:r>
              <a:rPr lang="en-US" sz="5000" baseline="30000" dirty="0" smtClean="0">
                <a:latin typeface="Blue Highway" panose="02010603020202020303" pitchFamily="2" charset="0"/>
              </a:rPr>
              <a:t> </a:t>
            </a:r>
            <a:r>
              <a:rPr lang="en-US" sz="5000" dirty="0">
                <a:latin typeface="Blue Highway" panose="02010603020202020303" pitchFamily="2" charset="0"/>
              </a:rPr>
              <a:t>Printed </a:t>
            </a:r>
            <a:r>
              <a:rPr lang="en-US" sz="4800" baseline="30000" dirty="0">
                <a:latin typeface="Blue Highway" panose="02010603020202020303" pitchFamily="2" charset="0"/>
              </a:rPr>
              <a:t>_</a:t>
            </a:r>
            <a:r>
              <a:rPr lang="en-US" sz="5000" baseline="30000" dirty="0" smtClean="0">
                <a:latin typeface="Blue Highway" panose="02010603020202020303" pitchFamily="2" charset="0"/>
              </a:rPr>
              <a:t> </a:t>
            </a:r>
            <a:r>
              <a:rPr lang="en-US" sz="5000" dirty="0">
                <a:latin typeface="Blue Highway" panose="02010603020202020303" pitchFamily="2" charset="0"/>
              </a:rPr>
              <a:t>$10,000 or Less</a:t>
            </a:r>
            <a:r>
              <a:rPr lang="en-US" sz="5000" baseline="30000" dirty="0">
                <a:latin typeface="Blue Highway" panose="02010603020202020303" pitchFamily="2" charset="0"/>
              </a:rPr>
              <a:t> </a:t>
            </a:r>
            <a:r>
              <a:rPr lang="en-US" sz="5000" dirty="0">
                <a:latin typeface="Blue Highway" panose="02010603020202020303" pitchFamily="2" charset="0"/>
              </a:rPr>
              <a:t> </a:t>
            </a:r>
            <a:r>
              <a:rPr lang="en-US" sz="5000" baseline="30000" dirty="0">
                <a:latin typeface="Blue Highway" panose="02010603020202020303" pitchFamily="2" charset="0"/>
              </a:rPr>
              <a:t> </a:t>
            </a:r>
            <a:r>
              <a:rPr lang="en-US" sz="5000" dirty="0">
                <a:latin typeface="Blue Highway" panose="02010603020202020303" pitchFamily="2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220915"/>
            <a:ext cx="12192000" cy="244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802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25145"/>
            <a:ext cx="12192000" cy="244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aseline="30000" dirty="0">
                <a:latin typeface="Blue Highway" panose="02010603020202020303" pitchFamily="2" charset="0"/>
              </a:rPr>
              <a:t> </a:t>
            </a:r>
            <a:endParaRPr lang="en-US" sz="8000" dirty="0"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pic>
        <p:nvPicPr>
          <p:cNvPr id="2" name="02A_F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265178" y="210435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946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5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220915"/>
            <a:ext cx="12192000" cy="244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4518" y="31128"/>
            <a:ext cx="5424718" cy="51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739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56964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“The Pulse – Quarterly Newsletter”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233978"/>
            <a:ext cx="12192000" cy="244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Carroll County Memorial Hospital</a:t>
            </a:r>
          </a:p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Carrollton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18472" y="1450226"/>
            <a:ext cx="1221047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latin typeface="Blue Highway" panose="02010603020202020303" pitchFamily="2" charset="0"/>
              </a:rPr>
              <a:t>External Publications/Routine </a:t>
            </a:r>
            <a:r>
              <a:rPr lang="en-US" sz="4800" baseline="30000" dirty="0">
                <a:latin typeface="Blue Highway" panose="02010603020202020303" pitchFamily="2" charset="0"/>
              </a:rPr>
              <a:t>_</a:t>
            </a:r>
            <a:r>
              <a:rPr lang="en-US" sz="5000" baseline="30000" dirty="0" smtClean="0">
                <a:latin typeface="Blue Highway" panose="02010603020202020303" pitchFamily="2" charset="0"/>
              </a:rPr>
              <a:t> </a:t>
            </a:r>
            <a:r>
              <a:rPr lang="en-US" sz="5000" dirty="0">
                <a:latin typeface="Blue Highway" panose="02010603020202020303" pitchFamily="2" charset="0"/>
              </a:rPr>
              <a:t>Printed </a:t>
            </a:r>
            <a:r>
              <a:rPr lang="en-US" sz="4800" baseline="30000" dirty="0">
                <a:latin typeface="Blue Highway" panose="02010603020202020303" pitchFamily="2" charset="0"/>
              </a:rPr>
              <a:t>_</a:t>
            </a:r>
            <a:r>
              <a:rPr lang="en-US" sz="5000" baseline="30000" dirty="0" smtClean="0">
                <a:latin typeface="Blue Highway" panose="02010603020202020303" pitchFamily="2" charset="0"/>
              </a:rPr>
              <a:t> </a:t>
            </a:r>
            <a:r>
              <a:rPr lang="en-US" sz="5000" dirty="0">
                <a:latin typeface="Blue Highway" panose="02010603020202020303" pitchFamily="2" charset="0"/>
              </a:rPr>
              <a:t>$10,000 or Less</a:t>
            </a:r>
            <a:r>
              <a:rPr lang="en-US" sz="5000" baseline="30000" dirty="0">
                <a:latin typeface="Blue Highway" panose="02010603020202020303" pitchFamily="2" charset="0"/>
              </a:rPr>
              <a:t> </a:t>
            </a:r>
            <a:r>
              <a:rPr lang="en-US" sz="5000" dirty="0">
                <a:latin typeface="Blue Highway" panose="02010603020202020303" pitchFamily="2" charset="0"/>
              </a:rPr>
              <a:t> </a:t>
            </a:r>
            <a:r>
              <a:rPr lang="en-US" sz="5000" baseline="30000" dirty="0">
                <a:latin typeface="Blue Highway" panose="02010603020202020303" pitchFamily="2" charset="0"/>
              </a:rPr>
              <a:t> </a:t>
            </a:r>
            <a:r>
              <a:rPr lang="en-US" sz="5000" dirty="0">
                <a:latin typeface="Blue Highway" panose="02010603020202020303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17348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15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05448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“MU Health </a:t>
            </a:r>
            <a:r>
              <a:rPr lang="en-US" sz="7200" dirty="0" smtClean="0">
                <a:latin typeface="Blue Highway" panose="02010603020202020303" pitchFamily="2" charset="0"/>
              </a:rPr>
              <a:t>Magazine”</a:t>
            </a:r>
            <a:endParaRPr lang="en-US" sz="72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233978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-222069" y="1450226"/>
            <a:ext cx="1257953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latin typeface="Blue Highway" panose="02010603020202020303" pitchFamily="2" charset="0"/>
              </a:rPr>
              <a:t>External Publications/Routine </a:t>
            </a:r>
            <a:r>
              <a:rPr lang="en-US" sz="4800" baseline="30000" dirty="0">
                <a:latin typeface="Blue Highway" panose="02010603020202020303" pitchFamily="2" charset="0"/>
              </a:rPr>
              <a:t>_</a:t>
            </a:r>
            <a:r>
              <a:rPr lang="en-US" sz="4500" baseline="30000" dirty="0" smtClean="0">
                <a:latin typeface="Blue Highway" panose="02010603020202020303" pitchFamily="2" charset="0"/>
              </a:rPr>
              <a:t> </a:t>
            </a:r>
            <a:r>
              <a:rPr lang="en-US" sz="4500" dirty="0">
                <a:latin typeface="Blue Highway" panose="02010603020202020303" pitchFamily="2" charset="0"/>
              </a:rPr>
              <a:t>Printed </a:t>
            </a:r>
            <a:r>
              <a:rPr lang="en-US" sz="4800" baseline="30000" dirty="0">
                <a:latin typeface="Blue Highway" panose="02010603020202020303" pitchFamily="2" charset="0"/>
              </a:rPr>
              <a:t>_</a:t>
            </a:r>
            <a:r>
              <a:rPr lang="en-US" sz="4500" baseline="30000" dirty="0" smtClean="0">
                <a:latin typeface="Blue Highway" panose="02010603020202020303" pitchFamily="2" charset="0"/>
              </a:rPr>
              <a:t> </a:t>
            </a:r>
            <a:r>
              <a:rPr lang="en-US" sz="4500" dirty="0">
                <a:latin typeface="Blue Highway" panose="02010603020202020303" pitchFamily="2" charset="0"/>
              </a:rPr>
              <a:t>Greater Than $10,000</a:t>
            </a:r>
          </a:p>
        </p:txBody>
      </p:sp>
    </p:spTree>
    <p:extLst>
      <p:ext uri="{BB962C8B-B14F-4D97-AF65-F5344CB8AC3E}">
        <p14:creationId xmlns:p14="http://schemas.microsoft.com/office/powerpoint/2010/main" xmlns="" val="287256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233978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0872" y="68578"/>
            <a:ext cx="5482336" cy="50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945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05448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“Healthier Look Magazine”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222069" y="1450226"/>
            <a:ext cx="1257953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latin typeface="Blue Highway" panose="02010603020202020303" pitchFamily="2" charset="0"/>
              </a:rPr>
              <a:t>External Publications/Routine </a:t>
            </a:r>
            <a:r>
              <a:rPr lang="en-US" sz="4800" baseline="30000" dirty="0">
                <a:latin typeface="Blue Highway" panose="02010603020202020303" pitchFamily="2" charset="0"/>
              </a:rPr>
              <a:t>_</a:t>
            </a:r>
            <a:r>
              <a:rPr lang="en-US" sz="4500" baseline="30000" dirty="0" smtClean="0">
                <a:latin typeface="Blue Highway" panose="02010603020202020303" pitchFamily="2" charset="0"/>
              </a:rPr>
              <a:t> </a:t>
            </a:r>
            <a:r>
              <a:rPr lang="en-US" sz="4500" dirty="0">
                <a:latin typeface="Blue Highway" panose="02010603020202020303" pitchFamily="2" charset="0"/>
              </a:rPr>
              <a:t>Printed </a:t>
            </a:r>
            <a:r>
              <a:rPr lang="en-US" sz="4800" baseline="30000" dirty="0">
                <a:latin typeface="Blue Highway" panose="02010603020202020303" pitchFamily="2" charset="0"/>
              </a:rPr>
              <a:t>_</a:t>
            </a:r>
            <a:r>
              <a:rPr lang="en-US" sz="4500" baseline="30000" dirty="0" smtClean="0">
                <a:latin typeface="Blue Highway" panose="02010603020202020303" pitchFamily="2" charset="0"/>
              </a:rPr>
              <a:t> </a:t>
            </a:r>
            <a:r>
              <a:rPr lang="en-US" sz="4500" dirty="0">
                <a:latin typeface="Blue Highway" panose="02010603020202020303" pitchFamily="2" charset="0"/>
              </a:rPr>
              <a:t>Greater Than $10,000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</p:spTree>
    <p:extLst>
      <p:ext uri="{BB962C8B-B14F-4D97-AF65-F5344CB8AC3E}">
        <p14:creationId xmlns:p14="http://schemas.microsoft.com/office/powerpoint/2010/main" xmlns="" val="242005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45189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“Connections”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534427"/>
            <a:ext cx="12192000" cy="90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Liberty Hospital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222069" y="1450226"/>
            <a:ext cx="1257953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latin typeface="Blue Highway" panose="02010603020202020303" pitchFamily="2" charset="0"/>
              </a:rPr>
              <a:t>External Publications/Routine </a:t>
            </a:r>
            <a:r>
              <a:rPr lang="en-US" sz="4800" baseline="30000" dirty="0">
                <a:latin typeface="Blue Highway" panose="02010603020202020303" pitchFamily="2" charset="0"/>
              </a:rPr>
              <a:t>_</a:t>
            </a:r>
            <a:r>
              <a:rPr lang="en-US" sz="4500" baseline="30000" dirty="0" smtClean="0">
                <a:latin typeface="Blue Highway" panose="02010603020202020303" pitchFamily="2" charset="0"/>
              </a:rPr>
              <a:t> </a:t>
            </a:r>
            <a:r>
              <a:rPr lang="en-US" sz="4500" dirty="0">
                <a:latin typeface="Blue Highway" panose="02010603020202020303" pitchFamily="2" charset="0"/>
              </a:rPr>
              <a:t>Printed </a:t>
            </a:r>
            <a:r>
              <a:rPr lang="en-US" sz="4800" baseline="30000" dirty="0">
                <a:latin typeface="Blue Highway" panose="02010603020202020303" pitchFamily="2" charset="0"/>
              </a:rPr>
              <a:t>_</a:t>
            </a:r>
            <a:r>
              <a:rPr lang="en-US" sz="4500" baseline="30000" dirty="0" smtClean="0">
                <a:latin typeface="Blue Highway" panose="02010603020202020303" pitchFamily="2" charset="0"/>
              </a:rPr>
              <a:t> </a:t>
            </a:r>
            <a:r>
              <a:rPr lang="en-US" sz="4500" dirty="0">
                <a:latin typeface="Blue Highway" panose="02010603020202020303" pitchFamily="2" charset="0"/>
              </a:rPr>
              <a:t>Greater Than $10,000</a:t>
            </a:r>
          </a:p>
        </p:txBody>
      </p:sp>
    </p:spTree>
    <p:extLst>
      <p:ext uri="{BB962C8B-B14F-4D97-AF65-F5344CB8AC3E}">
        <p14:creationId xmlns:p14="http://schemas.microsoft.com/office/powerpoint/2010/main" xmlns="" val="165240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094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32310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</a:t>
            </a:r>
            <a:r>
              <a:rPr lang="en-US" sz="7200" dirty="0" err="1" smtClean="0">
                <a:latin typeface="Blue Highway" panose="02010603020202020303" pitchFamily="2" charset="0"/>
              </a:rPr>
              <a:t>InforMed</a:t>
            </a:r>
            <a:r>
              <a:rPr lang="en-US" sz="7200" dirty="0" smtClean="0">
                <a:latin typeface="Blue Highway" panose="02010603020202020303" pitchFamily="2" charset="0"/>
              </a:rPr>
              <a:t> </a:t>
            </a:r>
            <a:r>
              <a:rPr lang="en-US" sz="7200" dirty="0">
                <a:latin typeface="Blue Highway" panose="02010603020202020303" pitchFamily="2" charset="0"/>
              </a:rPr>
              <a:t>Employee Newsletter”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222069" y="1450226"/>
            <a:ext cx="1257953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Internal Publications/Routine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Electronic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</p:spTree>
    <p:extLst>
      <p:ext uri="{BB962C8B-B14F-4D97-AF65-F5344CB8AC3E}">
        <p14:creationId xmlns:p14="http://schemas.microsoft.com/office/powerpoint/2010/main" xmlns="" val="147443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-9236" y="1273788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185"/>
          <a:stretch/>
        </p:blipFill>
        <p:spPr>
          <a:xfrm rot="20395824">
            <a:off x="3202272" y="387370"/>
            <a:ext cx="3241631" cy="4324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2072"/>
          <a:stretch/>
        </p:blipFill>
        <p:spPr>
          <a:xfrm>
            <a:off x="5215828" y="45377"/>
            <a:ext cx="3770784" cy="507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711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319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70947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“MU Health </a:t>
            </a:r>
            <a:r>
              <a:rPr lang="en-US" sz="7200" dirty="0" smtClean="0">
                <a:latin typeface="Blue Highway" panose="02010603020202020303" pitchFamily="2" charset="0"/>
              </a:rPr>
              <a:t>Today”</a:t>
            </a:r>
            <a:endParaRPr lang="en-US" sz="72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222069" y="1450226"/>
            <a:ext cx="1257953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Internal Publications/Routine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Electronic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233978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</p:txBody>
      </p:sp>
    </p:spTree>
    <p:extLst>
      <p:ext uri="{BB962C8B-B14F-4D97-AF65-F5344CB8AC3E}">
        <p14:creationId xmlns:p14="http://schemas.microsoft.com/office/powerpoint/2010/main" xmlns="" val="419556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96705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 smtClean="0">
                <a:latin typeface="Blue Highway" panose="02010603020202020303" pitchFamily="2" charset="0"/>
              </a:rPr>
              <a:t>“</a:t>
            </a:r>
            <a:r>
              <a:rPr lang="en-US" sz="7200" dirty="0">
                <a:latin typeface="Blue Highway" panose="02010603020202020303" pitchFamily="2" charset="0"/>
              </a:rPr>
              <a:t>CCMH </a:t>
            </a:r>
            <a:r>
              <a:rPr lang="en-US" sz="7200" dirty="0" smtClean="0">
                <a:latin typeface="Blue Highway" panose="02010603020202020303" pitchFamily="2" charset="0"/>
              </a:rPr>
              <a:t>Communication Boards”</a:t>
            </a:r>
            <a:endParaRPr lang="en-US" sz="72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222069" y="1450226"/>
            <a:ext cx="12579532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Internal Publications/Routine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Electronic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39074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Carroll </a:t>
            </a: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County Memorial Hospital</a:t>
            </a:r>
          </a:p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Carrollton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66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517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22463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“Vitals Employee Newsletter”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>
                <a:latin typeface="Blue Highway" panose="02010603020202020303" pitchFamily="2" charset="0"/>
              </a:rPr>
              <a:t>Internal Publications/Routine </a:t>
            </a:r>
            <a:r>
              <a:rPr lang="en-US" sz="5200" baseline="30000" dirty="0">
                <a:latin typeface="Blue Highway" panose="02010603020202020303" pitchFamily="2" charset="0"/>
              </a:rPr>
              <a:t>_ </a:t>
            </a:r>
            <a:r>
              <a:rPr lang="en-US" sz="5200" dirty="0">
                <a:latin typeface="Blue Highway" panose="02010603020202020303" pitchFamily="2" charset="0"/>
              </a:rPr>
              <a:t>Printed </a:t>
            </a:r>
            <a:r>
              <a:rPr lang="en-US" sz="5200" baseline="30000" dirty="0">
                <a:latin typeface="Blue Highway" panose="02010603020202020303" pitchFamily="2" charset="0"/>
              </a:rPr>
              <a:t>_ </a:t>
            </a:r>
            <a:r>
              <a:rPr lang="en-US" sz="5200" dirty="0">
                <a:latin typeface="Blue Highway" panose="02010603020202020303" pitchFamily="2" charset="0"/>
              </a:rPr>
              <a:t>$1,000 or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424602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North Kansas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City Hospital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07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424602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North Kansas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City Hospital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1686" y="0"/>
            <a:ext cx="5458475" cy="513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678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72825"/>
            <a:ext cx="12192000" cy="171656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7200" dirty="0">
                <a:latin typeface="Blue Highway" panose="02010603020202020303" pitchFamily="2" charset="0"/>
              </a:rPr>
              <a:t>“The </a:t>
            </a:r>
            <a:r>
              <a:rPr lang="en-US" sz="7200" dirty="0" err="1">
                <a:latin typeface="Blue Highway" panose="02010603020202020303" pitchFamily="2" charset="0"/>
              </a:rPr>
              <a:t>Faxx</a:t>
            </a:r>
            <a:r>
              <a:rPr lang="en-US" sz="7200" dirty="0">
                <a:latin typeface="Blue Highway" panose="02010603020202020303" pitchFamily="2" charset="0"/>
              </a:rPr>
              <a:t> – Fitzgibbon Hospital Employee Newsletter”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>
                <a:latin typeface="Blue Highway" panose="02010603020202020303" pitchFamily="2" charset="0"/>
              </a:rPr>
              <a:t>Internal Publications/Routine </a:t>
            </a:r>
            <a:r>
              <a:rPr lang="en-US" sz="5200" baseline="30000" dirty="0">
                <a:latin typeface="Blue Highway" panose="02010603020202020303" pitchFamily="2" charset="0"/>
              </a:rPr>
              <a:t>_ </a:t>
            </a:r>
            <a:r>
              <a:rPr lang="en-US" sz="5200" dirty="0">
                <a:latin typeface="Blue Highway" panose="02010603020202020303" pitchFamily="2" charset="0"/>
              </a:rPr>
              <a:t>Printed </a:t>
            </a:r>
            <a:r>
              <a:rPr lang="en-US" sz="5200" baseline="30000" dirty="0">
                <a:latin typeface="Blue Highway" panose="02010603020202020303" pitchFamily="2" charset="0"/>
              </a:rPr>
              <a:t>_ </a:t>
            </a:r>
            <a:r>
              <a:rPr lang="en-US" sz="5200" dirty="0">
                <a:latin typeface="Blue Highway" panose="02010603020202020303" pitchFamily="2" charset="0"/>
              </a:rPr>
              <a:t>$1,000 or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Fitzgibbon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Marshall</a:t>
            </a:r>
          </a:p>
        </p:txBody>
      </p:sp>
    </p:spTree>
    <p:extLst>
      <p:ext uri="{BB962C8B-B14F-4D97-AF65-F5344CB8AC3E}">
        <p14:creationId xmlns:p14="http://schemas.microsoft.com/office/powerpoint/2010/main" xmlns="" val="259145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76590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“MU Health Weekly”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16421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>
                <a:latin typeface="Blue Highway" panose="02010603020202020303" pitchFamily="2" charset="0"/>
              </a:rPr>
              <a:t>Internal Publications/Routine </a:t>
            </a:r>
            <a:r>
              <a:rPr lang="en-US" sz="5200" baseline="30000" dirty="0">
                <a:latin typeface="Blue Highway" panose="02010603020202020303" pitchFamily="2" charset="0"/>
              </a:rPr>
              <a:t>_ </a:t>
            </a:r>
            <a:r>
              <a:rPr lang="en-US" sz="5200" dirty="0">
                <a:latin typeface="Blue Highway" panose="02010603020202020303" pitchFamily="2" charset="0"/>
              </a:rPr>
              <a:t>Printed </a:t>
            </a:r>
            <a:r>
              <a:rPr lang="en-US" sz="5200" baseline="30000" dirty="0">
                <a:latin typeface="Blue Highway" panose="02010603020202020303" pitchFamily="2" charset="0"/>
              </a:rPr>
              <a:t>_ </a:t>
            </a:r>
            <a:r>
              <a:rPr lang="en-US" sz="5200" dirty="0">
                <a:latin typeface="Blue Highway" panose="02010603020202020303" pitchFamily="2" charset="0"/>
              </a:rPr>
              <a:t>$1,000 or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</p:txBody>
      </p:sp>
    </p:spTree>
    <p:extLst>
      <p:ext uri="{BB962C8B-B14F-4D97-AF65-F5344CB8AC3E}">
        <p14:creationId xmlns:p14="http://schemas.microsoft.com/office/powerpoint/2010/main" xmlns="" val="396753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3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76590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“BJC TODAY”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16421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00" dirty="0">
                <a:latin typeface="Blue Highway" panose="02010603020202020303" pitchFamily="2" charset="0"/>
              </a:rPr>
              <a:t>Internal Publications/Routine </a:t>
            </a:r>
            <a:r>
              <a:rPr lang="en-US" sz="4700" baseline="30000" dirty="0">
                <a:latin typeface="Blue Highway" panose="02010603020202020303" pitchFamily="2" charset="0"/>
              </a:rPr>
              <a:t>_ </a:t>
            </a:r>
            <a:r>
              <a:rPr lang="en-US" sz="4700" dirty="0">
                <a:latin typeface="Blue Highway" panose="02010603020202020303" pitchFamily="2" charset="0"/>
              </a:rPr>
              <a:t>Printed </a:t>
            </a:r>
            <a:r>
              <a:rPr lang="en-US" sz="4700" baseline="30000" dirty="0">
                <a:latin typeface="Blue Highway" panose="02010603020202020303" pitchFamily="2" charset="0"/>
              </a:rPr>
              <a:t>_ </a:t>
            </a:r>
            <a:r>
              <a:rPr lang="en-US" sz="4700" dirty="0">
                <a:latin typeface="Blue Highway" panose="02010603020202020303" pitchFamily="2" charset="0"/>
              </a:rPr>
              <a:t>Greater Than $1,000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BJC HealthCare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</a:t>
            </a:r>
          </a:p>
        </p:txBody>
      </p:sp>
    </p:spTree>
    <p:extLst>
      <p:ext uri="{BB962C8B-B14F-4D97-AF65-F5344CB8AC3E}">
        <p14:creationId xmlns:p14="http://schemas.microsoft.com/office/powerpoint/2010/main" xmlns="" val="282176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BJC HealthCare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9" t="3452" r="5512" b="3840"/>
          <a:stretch/>
        </p:blipFill>
        <p:spPr>
          <a:xfrm rot="20558378">
            <a:off x="2976986" y="251107"/>
            <a:ext cx="4001093" cy="44617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" t="3549" r="5592" b="2896"/>
          <a:stretch/>
        </p:blipFill>
        <p:spPr>
          <a:xfrm>
            <a:off x="4772607" y="125292"/>
            <a:ext cx="4377331" cy="495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269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66438"/>
            <a:ext cx="121920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 smtClean="0">
                <a:latin typeface="Blue Highway" panose="02010603020202020303" pitchFamily="2" charset="0"/>
              </a:rPr>
              <a:t>“Nurse Recruitment”</a:t>
            </a:r>
            <a:endParaRPr lang="en-US" sz="75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Blue Highway" panose="02010603020202020303" pitchFamily="2" charset="0"/>
              </a:rPr>
              <a:t>1</a:t>
            </a:r>
            <a:r>
              <a:rPr lang="en-US" sz="8000" baseline="30000" dirty="0" smtClean="0">
                <a:latin typeface="Blue Highway" panose="02010603020202020303" pitchFamily="2" charset="0"/>
              </a:rPr>
              <a:t>st</a:t>
            </a:r>
            <a:r>
              <a:rPr lang="en-US" sz="8000" dirty="0" smtClean="0">
                <a:latin typeface="Blue Highway" panose="02010603020202020303" pitchFamily="2" charset="0"/>
              </a:rPr>
              <a:t>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Radio – </a:t>
            </a:r>
            <a:r>
              <a:rPr lang="en-US" sz="5400" dirty="0" smtClean="0">
                <a:latin typeface="Blue Highway" panose="02010603020202020303" pitchFamily="2" charset="0"/>
              </a:rPr>
              <a:t>Greater Than $1,000 </a:t>
            </a:r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7671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633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63711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“Archives Magazine”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16421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00" dirty="0">
                <a:latin typeface="Blue Highway" panose="02010603020202020303" pitchFamily="2" charset="0"/>
              </a:rPr>
              <a:t>Internal Publications/Routine </a:t>
            </a:r>
            <a:r>
              <a:rPr lang="en-US" sz="4700" baseline="30000" dirty="0">
                <a:latin typeface="Blue Highway" panose="02010603020202020303" pitchFamily="2" charset="0"/>
              </a:rPr>
              <a:t>_ </a:t>
            </a:r>
            <a:r>
              <a:rPr lang="en-US" sz="4700" dirty="0">
                <a:latin typeface="Blue Highway" panose="02010603020202020303" pitchFamily="2" charset="0"/>
              </a:rPr>
              <a:t>Printed </a:t>
            </a:r>
            <a:r>
              <a:rPr lang="en-US" sz="4700" baseline="30000" dirty="0">
                <a:latin typeface="Blue Highway" panose="02010603020202020303" pitchFamily="2" charset="0"/>
              </a:rPr>
              <a:t>_ </a:t>
            </a:r>
            <a:r>
              <a:rPr lang="en-US" sz="4700" dirty="0">
                <a:latin typeface="Blue Highway" panose="02010603020202020303" pitchFamily="2" charset="0"/>
              </a:rPr>
              <a:t>Greater Than $1,000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</p:txBody>
      </p:sp>
    </p:spTree>
    <p:extLst>
      <p:ext uri="{BB962C8B-B14F-4D97-AF65-F5344CB8AC3E}">
        <p14:creationId xmlns:p14="http://schemas.microsoft.com/office/powerpoint/2010/main" xmlns="" val="300624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502348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</a:t>
            </a:r>
            <a:r>
              <a:rPr lang="en-US" sz="7200" dirty="0" err="1">
                <a:latin typeface="Blue Highway" panose="02010603020202020303" pitchFamily="2" charset="0"/>
              </a:rPr>
              <a:t>CoxHealth</a:t>
            </a:r>
            <a:r>
              <a:rPr lang="en-US" sz="7200" dirty="0">
                <a:latin typeface="Blue Highway" panose="02010603020202020303" pitchFamily="2" charset="0"/>
              </a:rPr>
              <a:t> Connection”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16421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00" dirty="0">
                <a:latin typeface="Blue Highway" panose="02010603020202020303" pitchFamily="2" charset="0"/>
              </a:rPr>
              <a:t>Internal Publications/Routine </a:t>
            </a:r>
            <a:r>
              <a:rPr lang="en-US" sz="4700" baseline="30000" dirty="0">
                <a:latin typeface="Blue Highway" panose="02010603020202020303" pitchFamily="2" charset="0"/>
              </a:rPr>
              <a:t>_ </a:t>
            </a:r>
            <a:r>
              <a:rPr lang="en-US" sz="4700" dirty="0">
                <a:latin typeface="Blue Highway" panose="02010603020202020303" pitchFamily="2" charset="0"/>
              </a:rPr>
              <a:t>Printed </a:t>
            </a:r>
            <a:r>
              <a:rPr lang="en-US" sz="4700" baseline="30000" dirty="0">
                <a:latin typeface="Blue Highway" panose="02010603020202020303" pitchFamily="2" charset="0"/>
              </a:rPr>
              <a:t>_ </a:t>
            </a:r>
            <a:r>
              <a:rPr lang="en-US" sz="4700" dirty="0">
                <a:latin typeface="Blue Highway" panose="02010603020202020303" pitchFamily="2" charset="0"/>
              </a:rPr>
              <a:t>Greater Than $1,000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>
                <a:solidFill>
                  <a:schemeClr val="bg1"/>
                </a:solidFill>
                <a:latin typeface="Blue Highway" panose="02010603020202020303" pitchFamily="2" charset="0"/>
              </a:rPr>
              <a:t>CoxHealth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Springfield</a:t>
            </a:r>
          </a:p>
        </p:txBody>
      </p:sp>
    </p:spTree>
    <p:extLst>
      <p:ext uri="{BB962C8B-B14F-4D97-AF65-F5344CB8AC3E}">
        <p14:creationId xmlns:p14="http://schemas.microsoft.com/office/powerpoint/2010/main" xmlns="" val="70886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37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15328"/>
            <a:ext cx="12192000" cy="188769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“Saint Luke’s Hospital NICU 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latin typeface="Blue Highway" panose="02010603020202020303" pitchFamily="2" charset="0"/>
              </a:rPr>
              <a:t>Super Babies”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50161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latin typeface="Blue Highway" panose="02010603020202020303" pitchFamily="2" charset="0"/>
              </a:rPr>
              <a:t>Media Relations Activity or Program </a:t>
            </a:r>
            <a:r>
              <a:rPr lang="en-US" sz="4500" baseline="30000" dirty="0">
                <a:latin typeface="Blue Highway" panose="02010603020202020303" pitchFamily="2" charset="0"/>
              </a:rPr>
              <a:t>_ </a:t>
            </a:r>
            <a:r>
              <a:rPr lang="en-US" sz="4500" dirty="0">
                <a:latin typeface="Blue Highway" panose="02010603020202020303" pitchFamily="2" charset="0"/>
              </a:rPr>
              <a:t>Mid to Large Size Hospital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Saint Luke’s Health System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Kansas City</a:t>
            </a:r>
          </a:p>
        </p:txBody>
      </p:sp>
    </p:spTree>
    <p:extLst>
      <p:ext uri="{BB962C8B-B14F-4D97-AF65-F5344CB8AC3E}">
        <p14:creationId xmlns:p14="http://schemas.microsoft.com/office/powerpoint/2010/main" xmlns="" val="74885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Saint Luke’s Health System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Kansas City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959" y="2798251"/>
            <a:ext cx="3036921" cy="2248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9020" y="1648201"/>
            <a:ext cx="3150215" cy="2102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5065" y="116112"/>
            <a:ext cx="2758149" cy="4905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3371" y="116112"/>
            <a:ext cx="2722909" cy="48431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65" y="50800"/>
            <a:ext cx="3117870" cy="20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754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Saint Luke’s Health System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Kansas City</a:t>
            </a:r>
          </a:p>
        </p:txBody>
      </p:sp>
      <p:pic>
        <p:nvPicPr>
          <p:cNvPr id="2" name="18B_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>
                  <p14:fade out="25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63888" y="19749"/>
            <a:ext cx="9261183" cy="521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326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532210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“Allergy toothpaste”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235689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latin typeface="Blue Highway" panose="02010603020202020303" pitchFamily="2" charset="0"/>
              </a:rPr>
              <a:t>Media Relations Activity or Program </a:t>
            </a:r>
            <a:r>
              <a:rPr lang="en-US" sz="4500" baseline="30000" dirty="0">
                <a:latin typeface="Blue Highway" panose="02010603020202020303" pitchFamily="2" charset="0"/>
              </a:rPr>
              <a:t>_ </a:t>
            </a:r>
            <a:r>
              <a:rPr lang="en-US" sz="4500" dirty="0">
                <a:latin typeface="Blue Highway" panose="02010603020202020303" pitchFamily="2" charset="0"/>
              </a:rPr>
              <a:t>Mid to Large Size Hospital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</p:txBody>
      </p:sp>
    </p:spTree>
    <p:extLst>
      <p:ext uri="{BB962C8B-B14F-4D97-AF65-F5344CB8AC3E}">
        <p14:creationId xmlns:p14="http://schemas.microsoft.com/office/powerpoint/2010/main" xmlns="" val="97568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532210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“Mammography van”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235689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latin typeface="Blue Highway" panose="02010603020202020303" pitchFamily="2" charset="0"/>
              </a:rPr>
              <a:t>Media Relations Activity or Program </a:t>
            </a:r>
            <a:r>
              <a:rPr lang="en-US" sz="4500" baseline="30000" dirty="0">
                <a:latin typeface="Blue Highway" panose="02010603020202020303" pitchFamily="2" charset="0"/>
              </a:rPr>
              <a:t>_ </a:t>
            </a:r>
            <a:r>
              <a:rPr lang="en-US" sz="4500" dirty="0">
                <a:latin typeface="Blue Highway" panose="02010603020202020303" pitchFamily="2" charset="0"/>
              </a:rPr>
              <a:t>Mid to Large Size Hospital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</p:txBody>
      </p:sp>
    </p:spTree>
    <p:extLst>
      <p:ext uri="{BB962C8B-B14F-4D97-AF65-F5344CB8AC3E}">
        <p14:creationId xmlns:p14="http://schemas.microsoft.com/office/powerpoint/2010/main" xmlns="" val="75253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148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68751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“Window Washers”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0931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Photography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</p:txBody>
      </p:sp>
    </p:spTree>
    <p:extLst>
      <p:ext uri="{BB962C8B-B14F-4D97-AF65-F5344CB8AC3E}">
        <p14:creationId xmlns:p14="http://schemas.microsoft.com/office/powerpoint/2010/main" xmlns="" val="302861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9236" y="5237671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2" name="2B_F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434885" y="2003738"/>
            <a:ext cx="1176270" cy="11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976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99" y="152019"/>
            <a:ext cx="7431974" cy="4905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3629" y="112523"/>
            <a:ext cx="4079915" cy="50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74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30073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“Ruby Hayes…102 and Counting”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347194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Photography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</p:spTree>
    <p:extLst>
      <p:ext uri="{BB962C8B-B14F-4D97-AF65-F5344CB8AC3E}">
        <p14:creationId xmlns:p14="http://schemas.microsoft.com/office/powerpoint/2010/main" xmlns="" val="38926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3015" y="58056"/>
            <a:ext cx="7970502" cy="51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150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198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511672"/>
            <a:ext cx="12192000" cy="167167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“Children’s Mercy Endowed </a:t>
            </a:r>
            <a:r>
              <a:rPr lang="en-US" sz="7200" dirty="0" smtClean="0">
                <a:latin typeface="Blue Highway" panose="02010603020202020303" pitchFamily="2" charset="0"/>
              </a:rPr>
              <a:t>Fund </a:t>
            </a:r>
            <a:r>
              <a:rPr lang="en-US" sz="7200" dirty="0">
                <a:latin typeface="Blue Highway" panose="02010603020202020303" pitchFamily="2" charset="0"/>
              </a:rPr>
              <a:t>Stewardship Report”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Special Purpose </a:t>
            </a:r>
            <a:r>
              <a:rPr lang="en-US" sz="5400" dirty="0" smtClean="0">
                <a:latin typeface="Blue Highway" panose="02010603020202020303" pitchFamily="2" charset="0"/>
              </a:rPr>
              <a:t>Publications </a:t>
            </a:r>
            <a:r>
              <a:rPr lang="en-US" sz="5400" baseline="30000" dirty="0" smtClean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$5,000 or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464360"/>
            <a:ext cx="12192000" cy="90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</a:t>
            </a:r>
          </a:p>
        </p:txBody>
      </p:sp>
    </p:spTree>
    <p:extLst>
      <p:ext uri="{BB962C8B-B14F-4D97-AF65-F5344CB8AC3E}">
        <p14:creationId xmlns:p14="http://schemas.microsoft.com/office/powerpoint/2010/main" xmlns="" val="232153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464360"/>
            <a:ext cx="12192000" cy="90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4889" y="132584"/>
            <a:ext cx="3842737" cy="4972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1089" y="123778"/>
            <a:ext cx="3842737" cy="497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761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96333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“Hey Girl! Keep Calm Brochure”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Special Purpose Publications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$5,000 or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2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Ozarks </a:t>
            </a: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Medical Center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West Plains</a:t>
            </a:r>
          </a:p>
        </p:txBody>
      </p:sp>
    </p:spTree>
    <p:extLst>
      <p:ext uri="{BB962C8B-B14F-4D97-AF65-F5344CB8AC3E}">
        <p14:creationId xmlns:p14="http://schemas.microsoft.com/office/powerpoint/2010/main" xmlns="" val="97547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1927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83454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“2016 Infographics Card”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Special Purpose Publications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$5,000 or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517366"/>
            <a:ext cx="12192000" cy="90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</a:t>
            </a:r>
          </a:p>
        </p:txBody>
      </p:sp>
    </p:spTree>
    <p:extLst>
      <p:ext uri="{BB962C8B-B14F-4D97-AF65-F5344CB8AC3E}">
        <p14:creationId xmlns:p14="http://schemas.microsoft.com/office/powerpoint/2010/main" xmlns="" val="310162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27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47849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 smtClean="0">
                <a:latin typeface="Blue Highway" panose="02010603020202020303" pitchFamily="2" charset="0"/>
              </a:rPr>
              <a:t>“2017 Photo </a:t>
            </a:r>
            <a:r>
              <a:rPr lang="en-US" sz="7200" dirty="0">
                <a:latin typeface="Blue Highway" panose="02010603020202020303" pitchFamily="2" charset="0"/>
              </a:rPr>
              <a:t>Calendar”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Special Purpose Publications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Greater Than $5,000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</p:spTree>
    <p:extLst>
      <p:ext uri="{BB962C8B-B14F-4D97-AF65-F5344CB8AC3E}">
        <p14:creationId xmlns:p14="http://schemas.microsoft.com/office/powerpoint/2010/main" xmlns="" val="71407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25145"/>
            <a:ext cx="12192000" cy="3210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 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and Behemoth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66438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“Little Things Radio”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Radio – </a:t>
            </a:r>
            <a:r>
              <a:rPr lang="en-US" sz="5400" dirty="0" smtClean="0">
                <a:latin typeface="Blue Highway" panose="02010603020202020303" pitchFamily="2" charset="0"/>
              </a:rPr>
              <a:t>Greater Than $1,000 </a:t>
            </a:r>
            <a:endParaRPr lang="en-US" sz="54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16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543" y="323224"/>
            <a:ext cx="4607896" cy="4589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1779" y="255106"/>
            <a:ext cx="2302838" cy="4605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6136" y="101600"/>
            <a:ext cx="2457084" cy="491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508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47849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“Pink Up 2016 Campaign”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Special Purpose Publications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Greater Than $5,000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9236" y="5232335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Saint Francis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Healthcare System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 </a:t>
            </a:r>
          </a:p>
        </p:txBody>
      </p:sp>
    </p:spTree>
    <p:extLst>
      <p:ext uri="{BB962C8B-B14F-4D97-AF65-F5344CB8AC3E}">
        <p14:creationId xmlns:p14="http://schemas.microsoft.com/office/powerpoint/2010/main" xmlns="" val="273401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96333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“Trauma Referral Guide”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Special Purpose Publications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Greater Than $5,000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1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</p:txBody>
      </p:sp>
    </p:spTree>
    <p:extLst>
      <p:ext uri="{BB962C8B-B14F-4D97-AF65-F5344CB8AC3E}">
        <p14:creationId xmlns:p14="http://schemas.microsoft.com/office/powerpoint/2010/main" xmlns="" val="336921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55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70575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“A Kidney Transplant Love Story”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385831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Video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$5,000 or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1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Saint Luke’s Health System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Kansas City</a:t>
            </a:r>
          </a:p>
        </p:txBody>
      </p:sp>
    </p:spTree>
    <p:extLst>
      <p:ext uri="{BB962C8B-B14F-4D97-AF65-F5344CB8AC3E}">
        <p14:creationId xmlns:p14="http://schemas.microsoft.com/office/powerpoint/2010/main" xmlns="" val="316122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25821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Saint Luke’s Health System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Kansas City</a:t>
            </a:r>
          </a:p>
        </p:txBody>
      </p:sp>
      <p:pic>
        <p:nvPicPr>
          <p:cNvPr id="3" name="21A_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>
                  <p14:trim st="100368" end="369464.6666"/>
                  <p14:fade in="250" out="25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76127" y="0"/>
            <a:ext cx="9221273" cy="518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8393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09212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“Tips for Preventing Falls”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398710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Video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$5,000 or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1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</p:txBody>
      </p:sp>
    </p:spTree>
    <p:extLst>
      <p:ext uri="{BB962C8B-B14F-4D97-AF65-F5344CB8AC3E}">
        <p14:creationId xmlns:p14="http://schemas.microsoft.com/office/powerpoint/2010/main" xmlns="" val="175336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80422"/>
            <a:ext cx="12192000" cy="188769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“North Kansas City Hospital 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latin typeface="Blue Highway" panose="02010603020202020303" pitchFamily="2" charset="0"/>
              </a:rPr>
              <a:t>Admissions Video”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398710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Video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$5,000 or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477609"/>
            <a:ext cx="12192000" cy="90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North Kansas City Hospital</a:t>
            </a:r>
          </a:p>
        </p:txBody>
      </p:sp>
    </p:spTree>
    <p:extLst>
      <p:ext uri="{BB962C8B-B14F-4D97-AF65-F5344CB8AC3E}">
        <p14:creationId xmlns:p14="http://schemas.microsoft.com/office/powerpoint/2010/main" xmlns="" val="155193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37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09212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 smtClean="0">
                <a:latin typeface="Blue Highway" panose="02010603020202020303" pitchFamily="2" charset="0"/>
              </a:rPr>
              <a:t>“Year </a:t>
            </a:r>
            <a:r>
              <a:rPr lang="en-US" sz="7200" dirty="0">
                <a:latin typeface="Blue Highway" panose="02010603020202020303" pitchFamily="2" charset="0"/>
              </a:rPr>
              <a:t>in Review”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372952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Video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Greater Than $5,000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</p:spTree>
    <p:extLst>
      <p:ext uri="{BB962C8B-B14F-4D97-AF65-F5344CB8AC3E}">
        <p14:creationId xmlns:p14="http://schemas.microsoft.com/office/powerpoint/2010/main" xmlns="" val="121931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463139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 Children’s Hospital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53559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“Guardians of Childhood”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Radio – </a:t>
            </a:r>
            <a:r>
              <a:rPr lang="en-US" sz="5400" dirty="0" smtClean="0">
                <a:latin typeface="Blue Highway" panose="02010603020202020303" pitchFamily="2" charset="0"/>
              </a:rPr>
              <a:t>Greater Than $1,000 </a:t>
            </a:r>
            <a:endParaRPr lang="en-US" sz="54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47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  <p:pic>
        <p:nvPicPr>
          <p:cNvPr id="2" name="15A_F and 21B_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>
                  <p14:trim st="344000"/>
                  <p14:fade in="500" out="25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52516" y="0"/>
            <a:ext cx="9268496" cy="52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985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636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28580"/>
            <a:ext cx="12192000" cy="188769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“Fall 2016 Saint Luke’s 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latin typeface="Blue Highway" panose="02010603020202020303" pitchFamily="2" charset="0"/>
              </a:rPr>
              <a:t>Employee Town Hall Video”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385831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Video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Greater Than $5,000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1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Saint Luke’s Health System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Kansas City</a:t>
            </a:r>
          </a:p>
        </p:txBody>
      </p:sp>
    </p:spTree>
    <p:extLst>
      <p:ext uri="{BB962C8B-B14F-4D97-AF65-F5344CB8AC3E}">
        <p14:creationId xmlns:p14="http://schemas.microsoft.com/office/powerpoint/2010/main" xmlns="" val="16212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95213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“Kids Safety Video”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385831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Video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Greater Than $5,000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1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>
                <a:solidFill>
                  <a:schemeClr val="bg1"/>
                </a:solidFill>
                <a:latin typeface="Blue Highway" panose="02010603020202020303" pitchFamily="2" charset="0"/>
              </a:rPr>
              <a:t>CoxHealth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Springfield</a:t>
            </a:r>
          </a:p>
        </p:txBody>
      </p:sp>
    </p:spTree>
    <p:extLst>
      <p:ext uri="{BB962C8B-B14F-4D97-AF65-F5344CB8AC3E}">
        <p14:creationId xmlns:p14="http://schemas.microsoft.com/office/powerpoint/2010/main" xmlns="" val="392756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372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75572"/>
            <a:ext cx="12192000" cy="188769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“Party Patrol provides 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latin typeface="Blue Highway" panose="02010603020202020303" pitchFamily="2" charset="0"/>
              </a:rPr>
              <a:t>special memories”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398710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Writing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Written for Employee/Physician Audience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1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BJC HealthCare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</a:t>
            </a:r>
          </a:p>
        </p:txBody>
      </p:sp>
    </p:spTree>
    <p:extLst>
      <p:ext uri="{BB962C8B-B14F-4D97-AF65-F5344CB8AC3E}">
        <p14:creationId xmlns:p14="http://schemas.microsoft.com/office/powerpoint/2010/main" xmlns="" val="332044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25821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BJC HealthCare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0" t="2834" r="5258" b="12750"/>
          <a:stretch/>
        </p:blipFill>
        <p:spPr>
          <a:xfrm rot="20571122">
            <a:off x="1795473" y="242281"/>
            <a:ext cx="4339771" cy="439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7" t="3043" r="3947" b="21931"/>
          <a:stretch/>
        </p:blipFill>
        <p:spPr>
          <a:xfrm>
            <a:off x="4925609" y="188685"/>
            <a:ext cx="5681909" cy="49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587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14209"/>
            <a:ext cx="12192000" cy="188769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“A Memorial Day salute to 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latin typeface="Blue Highway" panose="02010603020202020303" pitchFamily="2" charset="0"/>
              </a:rPr>
              <a:t>military veterans”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2365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398710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Writing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Written for Employee/Physician Audience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1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BJC HealthCare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</a:t>
            </a:r>
          </a:p>
        </p:txBody>
      </p:sp>
    </p:spTree>
    <p:extLst>
      <p:ext uri="{BB962C8B-B14F-4D97-AF65-F5344CB8AC3E}">
        <p14:creationId xmlns:p14="http://schemas.microsoft.com/office/powerpoint/2010/main" xmlns="" val="329406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24331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“Man of many talents”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3168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398710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Writing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Written for Employee/Physician Audience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1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 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</p:txBody>
      </p:sp>
    </p:spTree>
    <p:extLst>
      <p:ext uri="{BB962C8B-B14F-4D97-AF65-F5344CB8AC3E}">
        <p14:creationId xmlns:p14="http://schemas.microsoft.com/office/powerpoint/2010/main" xmlns="" val="3589739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85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553121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“Game Changer”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3168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398710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Writing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Written for All Other Audiences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</p:spTree>
    <p:extLst>
      <p:ext uri="{BB962C8B-B14F-4D97-AF65-F5344CB8AC3E}">
        <p14:creationId xmlns:p14="http://schemas.microsoft.com/office/powerpoint/2010/main" xmlns="" val="162309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00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38024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8900" y="101598"/>
            <a:ext cx="7952075" cy="50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971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93116"/>
            <a:ext cx="12192000" cy="167167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“Pickett Retires Uneven Shoes After Life-Changing Surgery”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3168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398710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Writing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Written for All Other Audiences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25821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Fitzgibbon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Marshall</a:t>
            </a:r>
          </a:p>
        </p:txBody>
      </p:sp>
    </p:spTree>
    <p:extLst>
      <p:ext uri="{BB962C8B-B14F-4D97-AF65-F5344CB8AC3E}">
        <p14:creationId xmlns:p14="http://schemas.microsoft.com/office/powerpoint/2010/main" xmlns="" val="318244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86488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dirty="0">
                <a:latin typeface="Blue Highway" panose="02010603020202020303" pitchFamily="2" charset="0"/>
              </a:rPr>
              <a:t>“Calling All Campers”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3168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398710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Writing </a:t>
            </a:r>
            <a:r>
              <a:rPr lang="en-US" sz="5400" baseline="30000" dirty="0">
                <a:latin typeface="Blue Highway" panose="02010603020202020303" pitchFamily="2" charset="0"/>
              </a:rPr>
              <a:t>_ </a:t>
            </a:r>
            <a:r>
              <a:rPr lang="en-US" sz="5400" dirty="0">
                <a:latin typeface="Blue Highway" panose="02010603020202020303" pitchFamily="2" charset="0"/>
              </a:rPr>
              <a:t>Written for All Other Audiences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</p:spTree>
    <p:extLst>
      <p:ext uri="{BB962C8B-B14F-4D97-AF65-F5344CB8AC3E}">
        <p14:creationId xmlns:p14="http://schemas.microsoft.com/office/powerpoint/2010/main" xmlns="" val="221899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692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510629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 Children’s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02043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“Guardians of Childhood”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489902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Blue Highway" panose="02010603020202020303" pitchFamily="2" charset="0"/>
              </a:rPr>
              <a:t>Best of Show</a:t>
            </a:r>
            <a:endParaRPr lang="en-US" sz="8000" dirty="0"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90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510629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 Children’s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8621" y="375437"/>
            <a:ext cx="2448503" cy="2614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150" y="3594297"/>
            <a:ext cx="5089032" cy="1531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683" y="24974"/>
            <a:ext cx="4011783" cy="5012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9429" y="0"/>
            <a:ext cx="2532707" cy="5065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6914" y="288354"/>
            <a:ext cx="2561971" cy="28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621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510629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 Children’s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pic>
        <p:nvPicPr>
          <p:cNvPr id="2" name="B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>
                  <p14:trim st="594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01885" y="3012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674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81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60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270002"/>
            <a:ext cx="10515600" cy="705137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Television – $15,000 or Less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3305075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“Don’t Be Camera Shy”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xmlns="" val="407227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66438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 smtClean="0">
                <a:latin typeface="Blue Highway" panose="02010603020202020303" pitchFamily="2" charset="0"/>
              </a:rPr>
              <a:t>“Bladeless Laser Cataract Surgery”</a:t>
            </a:r>
            <a:endParaRPr lang="en-US" sz="75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Blue Highway" panose="02010603020202020303" pitchFamily="2" charset="0"/>
              </a:rPr>
              <a:t>1</a:t>
            </a:r>
            <a:r>
              <a:rPr lang="en-US" sz="8000" baseline="30000" dirty="0" smtClean="0">
                <a:latin typeface="Blue Highway" panose="02010603020202020303" pitchFamily="2" charset="0"/>
              </a:rPr>
              <a:t>st</a:t>
            </a:r>
            <a:r>
              <a:rPr lang="en-US" sz="8000" dirty="0" smtClean="0">
                <a:latin typeface="Blue Highway" panose="02010603020202020303" pitchFamily="2" charset="0"/>
              </a:rPr>
              <a:t>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Print – $1,500 or Less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37671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 </a:t>
            </a:r>
          </a:p>
        </p:txBody>
      </p:sp>
    </p:spTree>
    <p:extLst>
      <p:ext uri="{BB962C8B-B14F-4D97-AF65-F5344CB8AC3E}">
        <p14:creationId xmlns:p14="http://schemas.microsoft.com/office/powerpoint/2010/main" xmlns="" val="263754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7671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2" t="5981" r="6854" b="28666"/>
          <a:stretch/>
        </p:blipFill>
        <p:spPr>
          <a:xfrm>
            <a:off x="6045505" y="0"/>
            <a:ext cx="5186373" cy="5112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8" t="5606" r="7720" b="28854"/>
          <a:stretch/>
        </p:blipFill>
        <p:spPr>
          <a:xfrm>
            <a:off x="888644" y="-1"/>
            <a:ext cx="5156862" cy="51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232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7671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Fitzgibbon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Marshall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02043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“Come see our Moms”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Print – $1,500 or Less </a:t>
            </a:r>
          </a:p>
        </p:txBody>
      </p:sp>
    </p:spTree>
    <p:extLst>
      <p:ext uri="{BB962C8B-B14F-4D97-AF65-F5344CB8AC3E}">
        <p14:creationId xmlns:p14="http://schemas.microsoft.com/office/powerpoint/2010/main" xmlns="" val="325004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7671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Fitzgibbon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Marshall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02043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“Holiday Mishap?”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Print – $1,500 or Less </a:t>
            </a:r>
          </a:p>
        </p:txBody>
      </p:sp>
    </p:spTree>
    <p:extLst>
      <p:ext uri="{BB962C8B-B14F-4D97-AF65-F5344CB8AC3E}">
        <p14:creationId xmlns:p14="http://schemas.microsoft.com/office/powerpoint/2010/main" xmlns="" val="313281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48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7671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02043"/>
            <a:ext cx="121920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“Mizzou </a:t>
            </a:r>
            <a:r>
              <a:rPr lang="en-US" sz="7500" dirty="0" err="1">
                <a:latin typeface="Blue Highway" panose="02010603020202020303" pitchFamily="2" charset="0"/>
              </a:rPr>
              <a:t>BioJoint</a:t>
            </a:r>
            <a:r>
              <a:rPr lang="en-US" sz="5000" baseline="60000" dirty="0" err="1">
                <a:latin typeface="Blue Highway" panose="02010603020202020303" pitchFamily="2" charset="0"/>
              </a:rPr>
              <a:t>SM</a:t>
            </a:r>
            <a:r>
              <a:rPr lang="en-US" sz="7200" baseline="30000" dirty="0">
                <a:latin typeface="Blue Highway" panose="02010603020202020303" pitchFamily="2" charset="0"/>
              </a:rPr>
              <a:t> </a:t>
            </a:r>
            <a:r>
              <a:rPr lang="en-US" sz="7200" dirty="0" smtClean="0">
                <a:latin typeface="Blue Highway" panose="02010603020202020303" pitchFamily="2" charset="0"/>
              </a:rPr>
              <a:t>Center</a:t>
            </a:r>
            <a:r>
              <a:rPr lang="en-US" sz="7500" dirty="0" smtClean="0">
                <a:latin typeface="Blue Highway" panose="02010603020202020303" pitchFamily="2" charset="0"/>
              </a:rPr>
              <a:t>”</a:t>
            </a:r>
            <a:endParaRPr lang="en-US" sz="75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Print – Greater Than $1,500</a:t>
            </a:r>
          </a:p>
        </p:txBody>
      </p:sp>
    </p:spTree>
    <p:extLst>
      <p:ext uri="{BB962C8B-B14F-4D97-AF65-F5344CB8AC3E}">
        <p14:creationId xmlns:p14="http://schemas.microsoft.com/office/powerpoint/2010/main" xmlns="" val="280603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7671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1" t="6197" r="7501" b="12113"/>
          <a:stretch/>
        </p:blipFill>
        <p:spPr>
          <a:xfrm>
            <a:off x="6246254" y="0"/>
            <a:ext cx="4178097" cy="5237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48" t="6390" r="7452" b="11168"/>
          <a:stretch/>
        </p:blipFill>
        <p:spPr>
          <a:xfrm>
            <a:off x="1674906" y="0"/>
            <a:ext cx="4142029" cy="522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184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475665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 Children’s Hospital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02043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“Guardians of Childhood”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Print – Greater Than $1,500</a:t>
            </a:r>
          </a:p>
        </p:txBody>
      </p:sp>
    </p:spTree>
    <p:extLst>
      <p:ext uri="{BB962C8B-B14F-4D97-AF65-F5344CB8AC3E}">
        <p14:creationId xmlns:p14="http://schemas.microsoft.com/office/powerpoint/2010/main" xmlns="" val="230089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475665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Liberty Hospital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79317"/>
            <a:ext cx="121920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“Urgent Care” and “After the Lights”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Print – Greater Than $1,500</a:t>
            </a:r>
          </a:p>
        </p:txBody>
      </p:sp>
    </p:spTree>
    <p:extLst>
      <p:ext uri="{BB962C8B-B14F-4D97-AF65-F5344CB8AC3E}">
        <p14:creationId xmlns:p14="http://schemas.microsoft.com/office/powerpoint/2010/main" xmlns="" val="340544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841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  <p:pic>
        <p:nvPicPr>
          <p:cNvPr id="3" name="01A_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31131" y="0"/>
            <a:ext cx="9329738" cy="524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97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17954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 smtClean="0">
                <a:latin typeface="Blue Highway" panose="02010603020202020303" pitchFamily="2" charset="0"/>
              </a:rPr>
              <a:t>“Many More Celebrations”</a:t>
            </a:r>
            <a:endParaRPr lang="en-US" sz="75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Blue Highway" panose="02010603020202020303" pitchFamily="2" charset="0"/>
              </a:rPr>
              <a:t>1</a:t>
            </a:r>
            <a:r>
              <a:rPr lang="en-US" sz="8000" baseline="30000" dirty="0" smtClean="0">
                <a:latin typeface="Blue Highway" panose="02010603020202020303" pitchFamily="2" charset="0"/>
              </a:rPr>
              <a:t>st</a:t>
            </a:r>
            <a:r>
              <a:rPr lang="en-US" sz="8000" dirty="0" smtClean="0">
                <a:latin typeface="Blue Highway" panose="02010603020202020303" pitchFamily="2" charset="0"/>
              </a:rPr>
              <a:t>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Outdoor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37671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Fitzgibbon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Marshall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39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7671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Fitzgibbon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Marshall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849" y="383233"/>
            <a:ext cx="11448580" cy="45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72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489459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Liberty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53559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“Liberty Hospital Half Marathon/5K”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Outdoor</a:t>
            </a:r>
          </a:p>
        </p:txBody>
      </p:sp>
    </p:spTree>
    <p:extLst>
      <p:ext uri="{BB962C8B-B14F-4D97-AF65-F5344CB8AC3E}">
        <p14:creationId xmlns:p14="http://schemas.microsoft.com/office/powerpoint/2010/main" xmlns="" val="96894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7671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02043"/>
            <a:ext cx="121920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“Mizzou </a:t>
            </a:r>
            <a:r>
              <a:rPr lang="en-US" sz="7500" dirty="0" err="1" smtClean="0">
                <a:latin typeface="Blue Highway" panose="02010603020202020303" pitchFamily="2" charset="0"/>
              </a:rPr>
              <a:t>BioJoint</a:t>
            </a:r>
            <a:r>
              <a:rPr lang="en-US" sz="5000" baseline="50000" dirty="0" err="1">
                <a:latin typeface="Blue Highway" panose="02010603020202020303" pitchFamily="2" charset="0"/>
              </a:rPr>
              <a:t>SM</a:t>
            </a:r>
            <a:r>
              <a:rPr lang="en-US" sz="7200" baseline="30000" dirty="0" smtClean="0">
                <a:latin typeface="Blue Highway" panose="02010603020202020303" pitchFamily="2" charset="0"/>
              </a:rPr>
              <a:t> </a:t>
            </a:r>
            <a:r>
              <a:rPr lang="en-US" sz="7200" dirty="0" smtClean="0">
                <a:latin typeface="Blue Highway" panose="02010603020202020303" pitchFamily="2" charset="0"/>
              </a:rPr>
              <a:t>Center</a:t>
            </a:r>
            <a:r>
              <a:rPr lang="en-US" sz="7500" dirty="0" smtClean="0">
                <a:latin typeface="Blue Highway" panose="02010603020202020303" pitchFamily="2" charset="0"/>
              </a:rPr>
              <a:t>”</a:t>
            </a:r>
            <a:endParaRPr lang="en-US" sz="75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Outdoor</a:t>
            </a:r>
          </a:p>
        </p:txBody>
      </p:sp>
    </p:spTree>
    <p:extLst>
      <p:ext uri="{BB962C8B-B14F-4D97-AF65-F5344CB8AC3E}">
        <p14:creationId xmlns:p14="http://schemas.microsoft.com/office/powerpoint/2010/main" xmlns="" val="396180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96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118780"/>
            <a:ext cx="121920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000" dirty="0">
                <a:latin typeface="Blue Highway" panose="02010603020202020303" pitchFamily="2" charset="0"/>
              </a:rPr>
              <a:t>“Foundation End of Year Appeal”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45820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  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>
                <a:latin typeface="Blue Highway" panose="02010603020202020303" pitchFamily="2" charset="0"/>
              </a:rPr>
              <a:t>Advertising – Multimedia Campaign </a:t>
            </a:r>
            <a:r>
              <a:rPr lang="en-US" sz="5200" dirty="0" smtClean="0">
                <a:latin typeface="Blue Highway" panose="02010603020202020303" pitchFamily="2" charset="0"/>
              </a:rPr>
              <a:t>– $</a:t>
            </a:r>
            <a:r>
              <a:rPr lang="en-US" sz="5200" dirty="0">
                <a:latin typeface="Blue Highway" panose="02010603020202020303" pitchFamily="2" charset="0"/>
              </a:rPr>
              <a:t>20,000 or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Saint Francis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Healthcare System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 </a:t>
            </a:r>
          </a:p>
        </p:txBody>
      </p:sp>
    </p:spTree>
    <p:extLst>
      <p:ext uri="{BB962C8B-B14F-4D97-AF65-F5344CB8AC3E}">
        <p14:creationId xmlns:p14="http://schemas.microsoft.com/office/powerpoint/2010/main" xmlns="" val="160129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Saint Francis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Healthcare System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9" r="2705" b="2723"/>
          <a:stretch/>
        </p:blipFill>
        <p:spPr>
          <a:xfrm>
            <a:off x="1661374" y="-163773"/>
            <a:ext cx="4032330" cy="5383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8" t="6076" r="4549" b="17680"/>
          <a:stretch/>
        </p:blipFill>
        <p:spPr>
          <a:xfrm>
            <a:off x="6065947" y="80927"/>
            <a:ext cx="4657038" cy="50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18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624084" y="5510631"/>
            <a:ext cx="150485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500" dirty="0">
                <a:solidFill>
                  <a:schemeClr val="bg1"/>
                </a:solidFill>
                <a:latin typeface="Blue Highway" panose="02010603020202020303" pitchFamily="2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City</a:t>
            </a:r>
          </a:p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and Behemoth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43" y="3157629"/>
            <a:ext cx="121920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000" dirty="0">
                <a:latin typeface="Blue Highway" panose="02010603020202020303" pitchFamily="2" charset="0"/>
              </a:rPr>
              <a:t>“Little Things Campaign”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32172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  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>
                <a:latin typeface="Blue Highway" panose="02010603020202020303" pitchFamily="2" charset="0"/>
              </a:rPr>
              <a:t>Advertising – Multimedia Campaign </a:t>
            </a:r>
            <a:r>
              <a:rPr lang="en-US" sz="5200" dirty="0" smtClean="0">
                <a:latin typeface="Blue Highway" panose="02010603020202020303" pitchFamily="2" charset="0"/>
              </a:rPr>
              <a:t>– $</a:t>
            </a:r>
            <a:r>
              <a:rPr lang="en-US" sz="5200" dirty="0">
                <a:latin typeface="Blue Highway" panose="02010603020202020303" pitchFamily="2" charset="0"/>
              </a:rPr>
              <a:t>20,000 or Less</a:t>
            </a:r>
          </a:p>
        </p:txBody>
      </p:sp>
    </p:spTree>
    <p:extLst>
      <p:ext uri="{BB962C8B-B14F-4D97-AF65-F5344CB8AC3E}">
        <p14:creationId xmlns:p14="http://schemas.microsoft.com/office/powerpoint/2010/main" xmlns="" val="370167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9890" y="73730"/>
            <a:ext cx="2773908" cy="3328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613" y="101864"/>
            <a:ext cx="2750463" cy="3300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60" t="31880" r="6242" b="39224"/>
          <a:stretch/>
        </p:blipFill>
        <p:spPr>
          <a:xfrm>
            <a:off x="2426791" y="3374265"/>
            <a:ext cx="7128287" cy="1815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6301" y="69233"/>
            <a:ext cx="2903001" cy="33203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624084" y="5510631"/>
            <a:ext cx="150485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500" dirty="0">
                <a:solidFill>
                  <a:schemeClr val="bg1"/>
                </a:solidFill>
                <a:latin typeface="Blue Highway" panose="02010603020202020303" pitchFamily="2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City</a:t>
            </a:r>
          </a:p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and Behemoth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02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  </a:t>
            </a:r>
          </a:p>
        </p:txBody>
      </p:sp>
      <p:pic>
        <p:nvPicPr>
          <p:cNvPr id="2" name="05A_F_0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6617" y="-22716"/>
            <a:ext cx="9329530" cy="5247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624084" y="5510631"/>
            <a:ext cx="150485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500" dirty="0">
                <a:solidFill>
                  <a:schemeClr val="bg1"/>
                </a:solidFill>
                <a:latin typeface="Blue Highway" panose="02010603020202020303" pitchFamily="2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City</a:t>
            </a:r>
          </a:p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and Behemoth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315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81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5486993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Liberty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270002"/>
            <a:ext cx="10515600" cy="705137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Television – $15,000 or Less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3253559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“Make a Date”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xmlns="" val="104838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7671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02043"/>
            <a:ext cx="121920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 smtClean="0">
                <a:latin typeface="Blue Highway" panose="02010603020202020303" pitchFamily="2" charset="0"/>
              </a:rPr>
              <a:t>“Nurse </a:t>
            </a:r>
            <a:r>
              <a:rPr lang="en-US" sz="7500" dirty="0">
                <a:latin typeface="Blue Highway" panose="02010603020202020303" pitchFamily="2" charset="0"/>
              </a:rPr>
              <a:t>Recruitment”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>
                <a:latin typeface="Blue Highway" panose="02010603020202020303" pitchFamily="2" charset="0"/>
              </a:rPr>
              <a:t>Advertising – Multimedia Campaign </a:t>
            </a:r>
            <a:r>
              <a:rPr lang="en-US" sz="5200" dirty="0" smtClean="0">
                <a:latin typeface="Blue Highway" panose="02010603020202020303" pitchFamily="2" charset="0"/>
              </a:rPr>
              <a:t>– $</a:t>
            </a:r>
            <a:r>
              <a:rPr lang="en-US" sz="5200" dirty="0">
                <a:latin typeface="Blue Highway" panose="02010603020202020303" pitchFamily="2" charset="0"/>
              </a:rPr>
              <a:t>20,000 or Less</a:t>
            </a:r>
          </a:p>
        </p:txBody>
      </p:sp>
    </p:spTree>
    <p:extLst>
      <p:ext uri="{BB962C8B-B14F-4D97-AF65-F5344CB8AC3E}">
        <p14:creationId xmlns:p14="http://schemas.microsoft.com/office/powerpoint/2010/main" xmlns="" val="104370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09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510629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 Children’s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02043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“Guardians of Childhood”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6479" y="1450226"/>
            <a:ext cx="12528645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Blue Highway" panose="02010603020202020303" pitchFamily="2" charset="0"/>
              </a:rPr>
              <a:t>Advertising – Multimedia Campaign </a:t>
            </a:r>
            <a:r>
              <a:rPr lang="en-US" sz="4800" dirty="0" smtClean="0">
                <a:latin typeface="Blue Highway" panose="02010603020202020303" pitchFamily="2" charset="0"/>
              </a:rPr>
              <a:t>– Greater Than $20,000</a:t>
            </a:r>
            <a:endParaRPr lang="en-US" sz="48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21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510629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 Children’s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9256" y="454367"/>
            <a:ext cx="2387479" cy="25662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931" y="131188"/>
            <a:ext cx="3798374" cy="4994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2687" y="91624"/>
            <a:ext cx="5585645" cy="3141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1398" y="3324501"/>
            <a:ext cx="6078829" cy="185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62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510629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 Children’s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pic>
        <p:nvPicPr>
          <p:cNvPr id="2" name="05B_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4">
                  <p14:trim st="5727" end="522.333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97238" y="-38638"/>
            <a:ext cx="6971764" cy="5228823"/>
          </a:xfrm>
          <a:prstGeom prst="rect">
            <a:avLst/>
          </a:prstGeom>
        </p:spPr>
      </p:pic>
      <p:pic>
        <p:nvPicPr>
          <p:cNvPr id="6" name="BOS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3040993" y="430923"/>
            <a:ext cx="5871780" cy="44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1813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8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02043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 smtClean="0">
                <a:latin typeface="Blue Highway" panose="02010603020202020303" pitchFamily="2" charset="0"/>
              </a:rPr>
              <a:t>“YES Finds A Way”</a:t>
            </a:r>
            <a:endParaRPr lang="en-US" sz="75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-136479" y="1450226"/>
            <a:ext cx="12528645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Blue Highway" panose="02010603020202020303" pitchFamily="2" charset="0"/>
              </a:rPr>
              <a:t>Advertising – Multimedia Campaign </a:t>
            </a:r>
            <a:r>
              <a:rPr lang="en-US" sz="4800" dirty="0" smtClean="0">
                <a:latin typeface="Blue Highway" panose="02010603020202020303" pitchFamily="2" charset="0"/>
              </a:rPr>
              <a:t>– Greater Than $20,000</a:t>
            </a:r>
            <a:endParaRPr lang="en-US" sz="48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85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53559"/>
            <a:ext cx="121920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“Mizzou </a:t>
            </a:r>
            <a:r>
              <a:rPr lang="en-US" sz="7500" dirty="0" err="1">
                <a:latin typeface="Blue Highway" panose="02010603020202020303" pitchFamily="2" charset="0"/>
              </a:rPr>
              <a:t>BioJoint</a:t>
            </a:r>
            <a:r>
              <a:rPr lang="en-US" sz="5000" baseline="50000" dirty="0" err="1">
                <a:latin typeface="Blue Highway" panose="02010603020202020303" pitchFamily="2" charset="0"/>
              </a:rPr>
              <a:t>SM</a:t>
            </a:r>
            <a:r>
              <a:rPr lang="en-US" sz="7200" baseline="30000" dirty="0">
                <a:latin typeface="Blue Highway" panose="02010603020202020303" pitchFamily="2" charset="0"/>
              </a:rPr>
              <a:t> </a:t>
            </a:r>
            <a:r>
              <a:rPr lang="en-US" sz="7200" dirty="0" smtClean="0">
                <a:latin typeface="Blue Highway" panose="02010603020202020303" pitchFamily="2" charset="0"/>
              </a:rPr>
              <a:t>Center</a:t>
            </a:r>
            <a:r>
              <a:rPr lang="en-US" sz="7500" dirty="0" smtClean="0">
                <a:latin typeface="Blue Highway" panose="02010603020202020303" pitchFamily="2" charset="0"/>
              </a:rPr>
              <a:t>”</a:t>
            </a:r>
            <a:endParaRPr lang="en-US" sz="75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Blue Highway" panose="02010603020202020303" pitchFamily="2" charset="0"/>
              </a:rPr>
              <a:t>3</a:t>
            </a:r>
            <a:r>
              <a:rPr lang="en-US" sz="8000" baseline="30000" dirty="0" smtClean="0">
                <a:latin typeface="Blue Highway" panose="02010603020202020303" pitchFamily="2" charset="0"/>
              </a:rPr>
              <a:t>rd</a:t>
            </a:r>
            <a:r>
              <a:rPr lang="en-US" sz="8000" dirty="0" smtClean="0">
                <a:latin typeface="Blue Highway" panose="02010603020202020303" pitchFamily="2" charset="0"/>
              </a:rPr>
              <a:t>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-136479" y="1450226"/>
            <a:ext cx="12528645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Blue Highway" panose="02010603020202020303" pitchFamily="2" charset="0"/>
              </a:rPr>
              <a:t>Advertising – Multimedia Campaign </a:t>
            </a:r>
            <a:r>
              <a:rPr lang="en-US" sz="4800" dirty="0" smtClean="0">
                <a:latin typeface="Blue Highway" panose="02010603020202020303" pitchFamily="2" charset="0"/>
              </a:rPr>
              <a:t>– Greater Than $20,000</a:t>
            </a:r>
            <a:endParaRPr lang="en-US" sz="48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434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11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118348"/>
            <a:ext cx="12192000" cy="2094932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“Ripley County </a:t>
            </a:r>
            <a:r>
              <a:rPr lang="en-US" sz="7500" dirty="0" smtClean="0">
                <a:latin typeface="Blue Highway" panose="02010603020202020303" pitchFamily="2" charset="0"/>
              </a:rPr>
              <a:t>Sales Tax</a:t>
            </a:r>
            <a:endParaRPr lang="en-US" sz="7500" dirty="0">
              <a:latin typeface="Blue Highway" panose="02010603020202020303" pitchFamily="2" charset="0"/>
            </a:endParaRPr>
          </a:p>
          <a:p>
            <a:pPr algn="ctr">
              <a:lnSpc>
                <a:spcPts val="5500"/>
              </a:lnSpc>
            </a:pPr>
            <a:r>
              <a:rPr lang="en-US" sz="7500" dirty="0" smtClean="0">
                <a:latin typeface="Blue Highway" panose="02010603020202020303" pitchFamily="2" charset="0"/>
              </a:rPr>
              <a:t>Initiative </a:t>
            </a:r>
            <a:r>
              <a:rPr lang="en-US" sz="7500" dirty="0">
                <a:latin typeface="Blue Highway" panose="02010603020202020303" pitchFamily="2" charset="0"/>
              </a:rPr>
              <a:t>Campaign”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Best </a:t>
            </a:r>
            <a:r>
              <a:rPr lang="en-US" sz="5400" dirty="0" smtClean="0">
                <a:latin typeface="Blue Highway" panose="02010603020202020303" pitchFamily="2" charset="0"/>
              </a:rPr>
              <a:t>PR/Marketing </a:t>
            </a:r>
            <a:r>
              <a:rPr lang="en-US" sz="5400" dirty="0">
                <a:latin typeface="Blue Highway" panose="02010603020202020303" pitchFamily="2" charset="0"/>
              </a:rPr>
              <a:t>Project for a </a:t>
            </a:r>
            <a:r>
              <a:rPr lang="en-US" sz="5400" dirty="0" smtClean="0">
                <a:latin typeface="Blue Highway" panose="02010603020202020303" pitchFamily="2" charset="0"/>
              </a:rPr>
              <a:t>Small/Rural </a:t>
            </a:r>
            <a:r>
              <a:rPr lang="en-US" sz="5400" dirty="0">
                <a:latin typeface="Blue Highway" panose="02010603020202020303" pitchFamily="2" charset="0"/>
              </a:rPr>
              <a:t>Hospital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</p:spTree>
    <p:extLst>
      <p:ext uri="{BB962C8B-B14F-4D97-AF65-F5344CB8AC3E}">
        <p14:creationId xmlns:p14="http://schemas.microsoft.com/office/powerpoint/2010/main" xmlns="" val="408555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err="1" smtClean="0">
                <a:solidFill>
                  <a:schemeClr val="bg1"/>
                </a:solidFill>
                <a:latin typeface="Blue Highway" panose="02010603020202020303" pitchFamily="2" charset="0"/>
              </a:rPr>
              <a:t>SoutheastHEALTH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8960" y="2032356"/>
            <a:ext cx="4188400" cy="3070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320" y="2450461"/>
            <a:ext cx="3160496" cy="2370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6248" y="399817"/>
            <a:ext cx="3308864" cy="4411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2880" y="83837"/>
            <a:ext cx="3736088" cy="1854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315" y="140507"/>
            <a:ext cx="2738353" cy="20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668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5486993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Liberty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270002"/>
            <a:ext cx="10515600" cy="705137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Television – $15,000 or Less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3240680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“After the Lights”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xmlns="" val="359929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96689"/>
            <a:ext cx="12192000" cy="96962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“Glow, Slow, </a:t>
            </a:r>
            <a:r>
              <a:rPr lang="en-US" sz="7500" dirty="0" smtClean="0">
                <a:latin typeface="Blue Highway" panose="02010603020202020303" pitchFamily="2" charset="0"/>
              </a:rPr>
              <a:t>Whoa”</a:t>
            </a:r>
            <a:endParaRPr lang="en-US" sz="75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072189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Best </a:t>
            </a:r>
            <a:r>
              <a:rPr lang="en-US" sz="5400" dirty="0" smtClean="0">
                <a:latin typeface="Blue Highway" panose="02010603020202020303" pitchFamily="2" charset="0"/>
              </a:rPr>
              <a:t>PR/Marketing </a:t>
            </a:r>
            <a:r>
              <a:rPr lang="en-US" sz="5400" dirty="0">
                <a:latin typeface="Blue Highway" panose="02010603020202020303" pitchFamily="2" charset="0"/>
              </a:rPr>
              <a:t>Project for a </a:t>
            </a:r>
            <a:r>
              <a:rPr lang="en-US" sz="5400" dirty="0" smtClean="0">
                <a:latin typeface="Blue Highway" panose="02010603020202020303" pitchFamily="2" charset="0"/>
              </a:rPr>
              <a:t>Small/Rural </a:t>
            </a:r>
            <a:r>
              <a:rPr lang="en-US" sz="5400" dirty="0">
                <a:latin typeface="Blue Highway" panose="02010603020202020303" pitchFamily="2" charset="0"/>
              </a:rPr>
              <a:t>Hospital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Fitzgibbon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Marshall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12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72093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Cass </a:t>
            </a: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Regional Medical Center</a:t>
            </a:r>
          </a:p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Harrisonville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501869"/>
            <a:ext cx="12192000" cy="178510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7000" dirty="0" smtClean="0">
                <a:latin typeface="Blue Highway" panose="02010603020202020303" pitchFamily="2" charset="0"/>
              </a:rPr>
              <a:t>“</a:t>
            </a:r>
            <a:r>
              <a:rPr lang="en-US" sz="7000" dirty="0">
                <a:latin typeface="Blue Highway" panose="02010603020202020303" pitchFamily="2" charset="0"/>
              </a:rPr>
              <a:t>General Surgery at Cass </a:t>
            </a:r>
            <a:r>
              <a:rPr lang="en-US" sz="7000" dirty="0" smtClean="0">
                <a:latin typeface="Blue Highway" panose="02010603020202020303" pitchFamily="2" charset="0"/>
              </a:rPr>
              <a:t>Regional</a:t>
            </a:r>
          </a:p>
          <a:p>
            <a:pPr algn="ctr">
              <a:lnSpc>
                <a:spcPts val="6600"/>
              </a:lnSpc>
            </a:pPr>
            <a:r>
              <a:rPr lang="en-US" sz="7000" dirty="0" smtClean="0">
                <a:latin typeface="Blue Highway" panose="02010603020202020303" pitchFamily="2" charset="0"/>
              </a:rPr>
              <a:t>Medical </a:t>
            </a:r>
            <a:r>
              <a:rPr lang="en-US" sz="7000" dirty="0">
                <a:latin typeface="Blue Highway" panose="02010603020202020303" pitchFamily="2" charset="0"/>
              </a:rPr>
              <a:t>Center”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72189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Best </a:t>
            </a:r>
            <a:r>
              <a:rPr lang="en-US" sz="5400" dirty="0" smtClean="0">
                <a:latin typeface="Blue Highway" panose="02010603020202020303" pitchFamily="2" charset="0"/>
              </a:rPr>
              <a:t>PR/Marketing </a:t>
            </a:r>
            <a:r>
              <a:rPr lang="en-US" sz="5400" dirty="0">
                <a:latin typeface="Blue Highway" panose="02010603020202020303" pitchFamily="2" charset="0"/>
              </a:rPr>
              <a:t>Project for a </a:t>
            </a:r>
            <a:r>
              <a:rPr lang="en-US" sz="5400" dirty="0" smtClean="0">
                <a:latin typeface="Blue Highway" panose="02010603020202020303" pitchFamily="2" charset="0"/>
              </a:rPr>
              <a:t>Small/Rural </a:t>
            </a:r>
            <a:r>
              <a:rPr lang="en-US" sz="5400" dirty="0">
                <a:latin typeface="Blue Highway" panose="02010603020202020303" pitchFamily="2" charset="0"/>
              </a:rPr>
              <a:t>Hospital</a:t>
            </a:r>
          </a:p>
        </p:txBody>
      </p:sp>
    </p:spTree>
    <p:extLst>
      <p:ext uri="{BB962C8B-B14F-4D97-AF65-F5344CB8AC3E}">
        <p14:creationId xmlns:p14="http://schemas.microsoft.com/office/powerpoint/2010/main" xmlns="" val="182190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233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Fitzgibbon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Marshall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24955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“Pink Out”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79324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Cooperative Partnership</a:t>
            </a:r>
          </a:p>
        </p:txBody>
      </p:sp>
    </p:spTree>
    <p:extLst>
      <p:ext uri="{BB962C8B-B14F-4D97-AF65-F5344CB8AC3E}">
        <p14:creationId xmlns:p14="http://schemas.microsoft.com/office/powerpoint/2010/main" xmlns="" val="357014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Fitzgibbon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Marshall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9809" y="1680248"/>
            <a:ext cx="3911681" cy="1944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7506" y="0"/>
            <a:ext cx="3948329" cy="5093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566" y="2755011"/>
            <a:ext cx="3854324" cy="2343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866" y="61464"/>
            <a:ext cx="3817524" cy="26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34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Saint Luke’s Health System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Kansas City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14224"/>
            <a:ext cx="121920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</a:t>
            </a:r>
            <a:r>
              <a:rPr lang="en-US" sz="7500" dirty="0" smtClean="0">
                <a:latin typeface="Blue Highway" panose="02010603020202020303" pitchFamily="2" charset="0"/>
              </a:rPr>
              <a:t>Saint </a:t>
            </a:r>
            <a:r>
              <a:rPr lang="en-US" sz="7500" dirty="0">
                <a:latin typeface="Blue Highway" panose="02010603020202020303" pitchFamily="2" charset="0"/>
              </a:rPr>
              <a:t>Luke’s Heart Walk Sponsorship”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79324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Cooperative Partnership</a:t>
            </a:r>
          </a:p>
        </p:txBody>
      </p:sp>
    </p:spTree>
    <p:extLst>
      <p:ext uri="{BB962C8B-B14F-4D97-AF65-F5344CB8AC3E}">
        <p14:creationId xmlns:p14="http://schemas.microsoft.com/office/powerpoint/2010/main" xmlns="" val="186203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537133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North Kansas City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52861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“Wellness Corner”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217961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Cooperative Partnership</a:t>
            </a:r>
          </a:p>
        </p:txBody>
      </p:sp>
    </p:spTree>
    <p:extLst>
      <p:ext uri="{BB962C8B-B14F-4D97-AF65-F5344CB8AC3E}">
        <p14:creationId xmlns:p14="http://schemas.microsoft.com/office/powerpoint/2010/main" xmlns="" val="98253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89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94528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“Mumps”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217961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Crisis Communications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10640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33" r="35451"/>
          <a:stretch/>
        </p:blipFill>
        <p:spPr>
          <a:xfrm>
            <a:off x="2651125" y="0"/>
            <a:ext cx="6048375" cy="504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804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023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pic>
        <p:nvPicPr>
          <p:cNvPr id="2" name="08A_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>
                  <p14:trim st="79695" end="100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36880" y="3863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01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393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Mosaic Life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Joseph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27103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“Distillery Chemical Spill Incident”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53566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Crisis Communications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85962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52861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</a:t>
            </a:r>
            <a:r>
              <a:rPr lang="en-US" sz="7500" dirty="0" err="1" smtClean="0">
                <a:latin typeface="Blue Highway" panose="02010603020202020303" pitchFamily="2" charset="0"/>
              </a:rPr>
              <a:t>Zika</a:t>
            </a:r>
            <a:r>
              <a:rPr lang="en-US" sz="7500" dirty="0" smtClean="0">
                <a:latin typeface="Blue Highway" panose="02010603020202020303" pitchFamily="2" charset="0"/>
              </a:rPr>
              <a:t>”</a:t>
            </a:r>
            <a:endParaRPr lang="en-US" sz="75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179324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Crisis Communications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447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01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78619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“New Mover”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230840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Direct Mail – Greater </a:t>
            </a:r>
            <a:r>
              <a:rPr lang="en-US" sz="5400" dirty="0" smtClean="0">
                <a:latin typeface="Blue Highway" panose="02010603020202020303" pitchFamily="2" charset="0"/>
              </a:rPr>
              <a:t>Than $2,500</a:t>
            </a:r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76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19" t="48796" r="14193" b="8378"/>
          <a:stretch/>
        </p:blipFill>
        <p:spPr>
          <a:xfrm>
            <a:off x="7738826" y="1896113"/>
            <a:ext cx="4088039" cy="315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05" r="3824" b="8705"/>
          <a:stretch/>
        </p:blipFill>
        <p:spPr>
          <a:xfrm>
            <a:off x="64843" y="88899"/>
            <a:ext cx="4252860" cy="5016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19" t="5626" r="14193" b="51851"/>
          <a:stretch/>
        </p:blipFill>
        <p:spPr>
          <a:xfrm>
            <a:off x="4228802" y="49400"/>
            <a:ext cx="4226670" cy="32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28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32" b="11401"/>
          <a:stretch/>
        </p:blipFill>
        <p:spPr>
          <a:xfrm>
            <a:off x="77755" y="39339"/>
            <a:ext cx="5228108" cy="51858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5" t="5926" r="7145" b="52320"/>
          <a:stretch/>
        </p:blipFill>
        <p:spPr>
          <a:xfrm>
            <a:off x="4191000" y="2037426"/>
            <a:ext cx="3733800" cy="23856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85" t="48734" r="28885" b="12222"/>
          <a:stretch/>
        </p:blipFill>
        <p:spPr>
          <a:xfrm>
            <a:off x="8247823" y="484310"/>
            <a:ext cx="3643430" cy="42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257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535579"/>
            <a:ext cx="12192000" cy="1681358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500" dirty="0">
                <a:latin typeface="Blue Highway" panose="02010603020202020303" pitchFamily="2" charset="0"/>
              </a:rPr>
              <a:t>“MU Children’s Hospital Pediatric Urgent Care”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Direct Mail – Greater </a:t>
            </a:r>
            <a:r>
              <a:rPr lang="en-US" sz="5400" dirty="0" smtClean="0">
                <a:latin typeface="Blue Highway" panose="02010603020202020303" pitchFamily="2" charset="0"/>
              </a:rPr>
              <a:t>Than $2,500</a:t>
            </a:r>
            <a:endParaRPr lang="en-US" sz="54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00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11192"/>
            <a:ext cx="12192000" cy="125816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“Childhood Moments Direct Mail”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37655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Almanac, Inc. on behalf of 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 Children’s Hospital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Direct Mail – Greater </a:t>
            </a:r>
            <a:r>
              <a:rPr lang="en-US" sz="5400" dirty="0" smtClean="0">
                <a:latin typeface="Blue Highway" panose="02010603020202020303" pitchFamily="2" charset="0"/>
              </a:rPr>
              <a:t>Than $2,500</a:t>
            </a:r>
            <a:endParaRPr lang="en-US" sz="54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70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9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Joseph Medical Center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Kansas City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270002"/>
            <a:ext cx="12192000" cy="705137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Television – Greater Than $15,000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291823"/>
            <a:ext cx="12192000" cy="204966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6000" dirty="0">
                <a:latin typeface="Blue Highway" panose="02010603020202020303" pitchFamily="2" charset="0"/>
              </a:rPr>
              <a:t>“St. Joseph &amp; St. Mary’s Medical Centers Emergency Department </a:t>
            </a:r>
          </a:p>
          <a:p>
            <a:pPr algn="ctr">
              <a:lnSpc>
                <a:spcPts val="5000"/>
              </a:lnSpc>
            </a:pPr>
            <a:r>
              <a:rPr lang="en-US" sz="6000" dirty="0">
                <a:latin typeface="Blue Highway" panose="02010603020202020303" pitchFamily="2" charset="0"/>
              </a:rPr>
              <a:t>Television Advertisement”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xmlns="" val="116485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43468"/>
            <a:ext cx="12192000" cy="1726242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7000" dirty="0">
                <a:latin typeface="Blue Highway" panose="02010603020202020303" pitchFamily="2" charset="0"/>
              </a:rPr>
              <a:t>“Continuous Improvement Guides Barnes-Jewish West County </a:t>
            </a:r>
            <a:r>
              <a:rPr lang="en-US" sz="7000" dirty="0" smtClean="0">
                <a:latin typeface="Blue Highway" panose="02010603020202020303" pitchFamily="2" charset="0"/>
              </a:rPr>
              <a:t>Hospital”</a:t>
            </a:r>
            <a:endParaRPr lang="en-US" sz="70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Employee Communications Projects – </a:t>
            </a:r>
            <a:r>
              <a:rPr lang="en-US" sz="5400" dirty="0" smtClean="0">
                <a:latin typeface="Blue Highway" panose="02010603020202020303" pitchFamily="2" charset="0"/>
              </a:rPr>
              <a:t>$2,500 </a:t>
            </a:r>
            <a:r>
              <a:rPr lang="en-US" sz="5400" dirty="0">
                <a:latin typeface="Blue Highway" panose="02010603020202020303" pitchFamily="2" charset="0"/>
              </a:rPr>
              <a:t>or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Barnes-Jewish West County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44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Barnes-Jewish West County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1477" y="113198"/>
            <a:ext cx="6762402" cy="51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788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7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Barnes-Jewish West County Hospital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4" t="6397" r="-320" b="1523"/>
          <a:stretch/>
        </p:blipFill>
        <p:spPr>
          <a:xfrm>
            <a:off x="1981200" y="9072"/>
            <a:ext cx="8477490" cy="521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500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39982"/>
            <a:ext cx="12192000" cy="11951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“Language of Caring”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4068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Employee Communications Projects – </a:t>
            </a:r>
            <a:r>
              <a:rPr lang="en-US" sz="5400" dirty="0" smtClean="0">
                <a:latin typeface="Blue Highway" panose="02010603020202020303" pitchFamily="2" charset="0"/>
              </a:rPr>
              <a:t>$2,500 </a:t>
            </a:r>
            <a:r>
              <a:rPr lang="en-US" sz="5400" dirty="0">
                <a:latin typeface="Blue Highway" panose="02010603020202020303" pitchFamily="2" charset="0"/>
              </a:rPr>
              <a:t>or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484125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North Kansas City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036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52861"/>
            <a:ext cx="12192000" cy="11951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“Say YES to Giving”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Employee Communications Projects – </a:t>
            </a:r>
            <a:r>
              <a:rPr lang="en-US" sz="5400" dirty="0" smtClean="0">
                <a:latin typeface="Blue Highway" panose="02010603020202020303" pitchFamily="2" charset="0"/>
              </a:rPr>
              <a:t>$2,500 </a:t>
            </a:r>
            <a:r>
              <a:rPr lang="en-US" sz="5400" dirty="0">
                <a:latin typeface="Blue Highway" panose="02010603020202020303" pitchFamily="2" charset="0"/>
              </a:rPr>
              <a:t>or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803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20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133918"/>
            <a:ext cx="12192000" cy="11951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“SSM Health Retirement Campaign”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Blue Highway" panose="02010603020202020303" pitchFamily="2" charset="0"/>
              </a:rPr>
              <a:t>Employee Communications Projects – </a:t>
            </a:r>
            <a:r>
              <a:rPr lang="en-US" sz="4800" dirty="0" smtClean="0">
                <a:latin typeface="Blue Highway" panose="02010603020202020303" pitchFamily="2" charset="0"/>
              </a:rPr>
              <a:t>Greater Than $2,500</a:t>
            </a:r>
            <a:endParaRPr lang="en-US" sz="48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SMM Health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78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SMM Health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981" y="77274"/>
            <a:ext cx="3260018" cy="5087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0787" y="478432"/>
            <a:ext cx="6484840" cy="43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210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14224"/>
            <a:ext cx="12192000" cy="11951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“Physician Epic Launch Campaign”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Saint Francis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Healthcare System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Cape Girardeau 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Blue Highway" panose="02010603020202020303" pitchFamily="2" charset="0"/>
              </a:rPr>
              <a:t>Employee Communications Projects – </a:t>
            </a:r>
            <a:r>
              <a:rPr lang="en-US" sz="4800" dirty="0" smtClean="0">
                <a:latin typeface="Blue Highway" panose="02010603020202020303" pitchFamily="2" charset="0"/>
              </a:rPr>
              <a:t>Greater Than $2,500</a:t>
            </a:r>
            <a:endParaRPr lang="en-US" sz="4800" dirty="0"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29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296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5280567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Joseph Medical Center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Kansas City</a:t>
            </a:r>
          </a:p>
        </p:txBody>
      </p:sp>
      <p:pic>
        <p:nvPicPr>
          <p:cNvPr id="2" name="01B_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57331" y="-27711"/>
            <a:ext cx="9387675" cy="528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07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55890"/>
            <a:ext cx="12192000" cy="11951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“Mizzou </a:t>
            </a:r>
            <a:r>
              <a:rPr lang="en-US" sz="7500" dirty="0" err="1">
                <a:latin typeface="Blue Highway" panose="02010603020202020303" pitchFamily="2" charset="0"/>
              </a:rPr>
              <a:t>BioJoint</a:t>
            </a:r>
            <a:r>
              <a:rPr lang="en-US" sz="5000" baseline="50000" dirty="0" err="1">
                <a:latin typeface="Blue Highway" panose="02010603020202020303" pitchFamily="2" charset="0"/>
              </a:rPr>
              <a:t>SM</a:t>
            </a:r>
            <a:r>
              <a:rPr lang="en-US" sz="7200" baseline="30000" dirty="0">
                <a:latin typeface="Blue Highway" panose="02010603020202020303" pitchFamily="2" charset="0"/>
              </a:rPr>
              <a:t> </a:t>
            </a:r>
            <a:r>
              <a:rPr lang="en-US" sz="7500" dirty="0">
                <a:latin typeface="Blue Highway" panose="02010603020202020303" pitchFamily="2" charset="0"/>
              </a:rPr>
              <a:t>Center”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Websites – Internet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345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30" r="6392"/>
          <a:stretch/>
        </p:blipFill>
        <p:spPr>
          <a:xfrm>
            <a:off x="122655" y="114810"/>
            <a:ext cx="5673501" cy="4761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69" r="9410"/>
          <a:stretch/>
        </p:blipFill>
        <p:spPr>
          <a:xfrm>
            <a:off x="5867805" y="114811"/>
            <a:ext cx="6206755" cy="47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519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Columbia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37" r="7778"/>
          <a:stretch/>
        </p:blipFill>
        <p:spPr>
          <a:xfrm>
            <a:off x="5952753" y="398241"/>
            <a:ext cx="6076014" cy="4391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 r="9289"/>
          <a:stretch/>
        </p:blipFill>
        <p:spPr>
          <a:xfrm>
            <a:off x="188686" y="162138"/>
            <a:ext cx="5631543" cy="496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006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52858"/>
            <a:ext cx="12192000" cy="11951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“Find A Doctor Redesign”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Websites – Internet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523879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62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36950"/>
            <a:ext cx="12192000" cy="11951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“Business Services”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132523" y="1450226"/>
            <a:ext cx="12430539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Websites – Internet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Truman Medical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Centers Inc.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Kansas City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09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77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91077"/>
            <a:ext cx="12192000" cy="11951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“Living Proof”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Social/Interactive Media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Columbia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28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Columbia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8" t="3744" r="5025" b="14642"/>
          <a:stretch/>
        </p:blipFill>
        <p:spPr>
          <a:xfrm>
            <a:off x="6542129" y="101600"/>
            <a:ext cx="4387132" cy="5123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53" t="3620" r="5133" b="14766"/>
          <a:stretch/>
        </p:blipFill>
        <p:spPr>
          <a:xfrm>
            <a:off x="1364345" y="72573"/>
            <a:ext cx="4396230" cy="515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20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Columbia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2" t="28816" r="2279" b="44831"/>
          <a:stretch/>
        </p:blipFill>
        <p:spPr>
          <a:xfrm>
            <a:off x="110834" y="1270002"/>
            <a:ext cx="6985019" cy="252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0" t="9652" r="4461" b="17145"/>
          <a:stretch/>
        </p:blipFill>
        <p:spPr>
          <a:xfrm>
            <a:off x="7211968" y="72569"/>
            <a:ext cx="4863917" cy="50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525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78198"/>
            <a:ext cx="12192000" cy="11951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“Artful Bra Snapchat Filter”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Social/Interactive Media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232335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MU Health Care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Columbia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806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5486993"/>
            <a:ext cx="12192000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Louis Children’s Hospital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3266438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“Guardians of Childhood”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104357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Advertising – Television – Greater Than $15,000 </a:t>
            </a:r>
          </a:p>
        </p:txBody>
      </p:sp>
    </p:spTree>
    <p:extLst>
      <p:ext uri="{BB962C8B-B14F-4D97-AF65-F5344CB8AC3E}">
        <p14:creationId xmlns:p14="http://schemas.microsoft.com/office/powerpoint/2010/main" xmlns="" val="127997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52440"/>
            <a:ext cx="12192000" cy="11951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600"/>
              </a:lnSpc>
            </a:pPr>
            <a:r>
              <a:rPr lang="en-US" sz="7500" dirty="0">
                <a:latin typeface="Blue Highway" panose="02010603020202020303" pitchFamily="2" charset="0"/>
              </a:rPr>
              <a:t>“Women’s Health Announcement”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3</a:t>
            </a:r>
            <a:r>
              <a:rPr lang="en-US" sz="8000" baseline="30000" dirty="0">
                <a:latin typeface="Blue Highway" panose="02010603020202020303" pitchFamily="2" charset="0"/>
              </a:rPr>
              <a:t>rd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Social/Interactive Media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590141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Hannibal Regional Healthcare System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27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37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436232"/>
            <a:ext cx="12192000" cy="1793568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7500" dirty="0">
                <a:latin typeface="Blue Highway" panose="02010603020202020303" pitchFamily="2" charset="0"/>
              </a:rPr>
              <a:t>“Transformational Pediatrics Podcasts”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1</a:t>
            </a:r>
            <a:r>
              <a:rPr lang="en-US" sz="8000" baseline="30000" dirty="0">
                <a:latin typeface="Blue Highway" panose="02010603020202020303" pitchFamily="2" charset="0"/>
              </a:rPr>
              <a:t>st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Physician Relations/Communications Projects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590141"/>
            <a:ext cx="12192000" cy="39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426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590141"/>
            <a:ext cx="12192000" cy="39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3" name="13A_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>
                  <p14:trim end="581787.5"/>
                  <p14:fade out="5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404425" y="1975139"/>
            <a:ext cx="1068946" cy="10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762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277825"/>
            <a:ext cx="12192000" cy="1937838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500" dirty="0">
                <a:latin typeface="Blue Highway" panose="02010603020202020303" pitchFamily="2" charset="0"/>
              </a:rPr>
              <a:t>“Transformational </a:t>
            </a:r>
            <a:r>
              <a:rPr lang="en-US" sz="7500" dirty="0" smtClean="0">
                <a:latin typeface="Blue Highway" panose="02010603020202020303" pitchFamily="2" charset="0"/>
              </a:rPr>
              <a:t>Pediatric</a:t>
            </a:r>
          </a:p>
          <a:p>
            <a:pPr algn="ctr">
              <a:lnSpc>
                <a:spcPts val="6000"/>
              </a:lnSpc>
            </a:pPr>
            <a:r>
              <a:rPr lang="en-US" sz="7500" dirty="0" smtClean="0">
                <a:latin typeface="Blue Highway" panose="02010603020202020303" pitchFamily="2" charset="0"/>
              </a:rPr>
              <a:t>Direct </a:t>
            </a:r>
            <a:r>
              <a:rPr lang="en-US" sz="7500" dirty="0">
                <a:latin typeface="Blue Highway" panose="02010603020202020303" pitchFamily="2" charset="0"/>
              </a:rPr>
              <a:t>Mail”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Blue Highway" panose="02010603020202020303" pitchFamily="2" charset="0"/>
              </a:rPr>
              <a:t>Physician Relations/Communications Projects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236" y="5590141"/>
            <a:ext cx="12192000" cy="39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Children’s Mercy Kansas City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33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17" y="1675958"/>
            <a:ext cx="6656551" cy="46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457" y="1790161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+mj-lt"/>
              </a:rPr>
              <a:t>2017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34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45204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500" dirty="0" smtClean="0">
                <a:latin typeface="Blue Highway" panose="02010603020202020303" pitchFamily="2" charset="0"/>
              </a:rPr>
              <a:t>“SSM Health Virtual Career Fair”</a:t>
            </a:r>
            <a:endParaRPr lang="en-US" sz="7500" dirty="0">
              <a:latin typeface="Blue Highway" panose="020106030202020203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076292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Blue Highway" panose="02010603020202020303" pitchFamily="2" charset="0"/>
              </a:rPr>
              <a:t>1</a:t>
            </a:r>
            <a:r>
              <a:rPr lang="en-US" sz="8000" baseline="30000" dirty="0" smtClean="0">
                <a:latin typeface="Blue Highway" panose="02010603020202020303" pitchFamily="2" charset="0"/>
              </a:rPr>
              <a:t>st</a:t>
            </a:r>
            <a:r>
              <a:rPr lang="en-US" sz="8000" dirty="0" smtClean="0">
                <a:latin typeface="Blue Highway" panose="02010603020202020303" pitchFamily="2" charset="0"/>
              </a:rPr>
              <a:t> </a:t>
            </a:r>
            <a:r>
              <a:rPr lang="en-US" sz="8000" dirty="0">
                <a:latin typeface="Blue Highway" panose="02010603020202020303" pitchFamily="2" charset="0"/>
              </a:rPr>
              <a:t>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latin typeface="Blue Highway" panose="02010603020202020303" pitchFamily="2" charset="0"/>
              </a:rPr>
              <a:t>Special Marketing or Public Relations Projects – </a:t>
            </a:r>
            <a:r>
              <a:rPr lang="en-US" sz="4500" dirty="0" smtClean="0">
                <a:latin typeface="Blue Highway" panose="02010603020202020303" pitchFamily="2" charset="0"/>
              </a:rPr>
              <a:t>$2,500 </a:t>
            </a:r>
            <a:r>
              <a:rPr lang="en-US" sz="4500" dirty="0">
                <a:latin typeface="Blue Highway" panose="02010603020202020303" pitchFamily="2" charset="0"/>
              </a:rPr>
              <a:t>or Less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9236" y="5232335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SSM </a:t>
            </a: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Health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Louis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34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9236" y="5232335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SSM </a:t>
            </a: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Health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Louis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31" t="48432" r="9339" b="8185"/>
          <a:stretch/>
        </p:blipFill>
        <p:spPr>
          <a:xfrm>
            <a:off x="7311501" y="135609"/>
            <a:ext cx="4720841" cy="2665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4" t="23328" r="5734" b="18386"/>
          <a:stretch/>
        </p:blipFill>
        <p:spPr>
          <a:xfrm rot="-60000">
            <a:off x="176668" y="169741"/>
            <a:ext cx="4946597" cy="2845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3" r="9749" b="53436"/>
          <a:stretch/>
        </p:blipFill>
        <p:spPr>
          <a:xfrm>
            <a:off x="3588747" y="2105764"/>
            <a:ext cx="4854129" cy="29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722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9236" y="5232335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SSM </a:t>
            </a: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Health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St. </a:t>
            </a: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Louis</a:t>
            </a: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20" t="30491" r="8630" b="14451"/>
          <a:stretch/>
        </p:blipFill>
        <p:spPr>
          <a:xfrm>
            <a:off x="4496377" y="624111"/>
            <a:ext cx="7332769" cy="4020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29"/>
          <a:stretch/>
        </p:blipFill>
        <p:spPr>
          <a:xfrm>
            <a:off x="402720" y="92987"/>
            <a:ext cx="3864482" cy="504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059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225145"/>
            <a:ext cx="12192000" cy="1632857"/>
          </a:xfrm>
          <a:prstGeom prst="rect">
            <a:avLst/>
          </a:prstGeom>
          <a:solidFill>
            <a:srgbClr val="090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236" y="5232337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11986" r="9374" b="47476"/>
          <a:stretch/>
        </p:blipFill>
        <p:spPr>
          <a:xfrm>
            <a:off x="-9236" y="-27709"/>
            <a:ext cx="12201236" cy="2780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236" y="3345204"/>
            <a:ext cx="12192000" cy="11182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500" dirty="0">
                <a:latin typeface="Blue Highway" panose="02010603020202020303" pitchFamily="2" charset="0"/>
              </a:rPr>
              <a:t>“2016 OMC Superhero Fun Run”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63413"/>
            <a:ext cx="10515600" cy="132343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lue Highway" panose="02010603020202020303" pitchFamily="2" charset="0"/>
              </a:rPr>
              <a:t>2</a:t>
            </a:r>
            <a:r>
              <a:rPr lang="en-US" sz="8000" baseline="30000" dirty="0">
                <a:latin typeface="Blue Highway" panose="02010603020202020303" pitchFamily="2" charset="0"/>
              </a:rPr>
              <a:t>nd</a:t>
            </a:r>
            <a:r>
              <a:rPr lang="en-US" sz="8000" dirty="0">
                <a:latin typeface="Blue Highway" panose="02010603020202020303" pitchFamily="2" charset="0"/>
              </a:rPr>
              <a:t> Place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1270002"/>
            <a:ext cx="12192000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Blue Highway" panose="020106030202020203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36" y="5232334"/>
            <a:ext cx="1219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 smtClean="0">
                <a:solidFill>
                  <a:schemeClr val="bg1"/>
                </a:solidFill>
                <a:latin typeface="Blue Highway" panose="02010603020202020303" pitchFamily="2" charset="0"/>
              </a:rPr>
              <a:t>Ozarks </a:t>
            </a: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Medical Center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West Plains</a:t>
            </a:r>
          </a:p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Blue Highway" panose="02010603020202020303" pitchFamily="2" charset="0"/>
              </a:rPr>
              <a:t>  </a:t>
            </a: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  <a:p>
            <a:pPr algn="ctr">
              <a:lnSpc>
                <a:spcPts val="6000"/>
              </a:lnSpc>
            </a:pPr>
            <a:endParaRPr lang="en-US" sz="7200" dirty="0">
              <a:solidFill>
                <a:schemeClr val="bg1"/>
              </a:solidFill>
              <a:latin typeface="Blue Highway" panose="02010603020202020303" pitchFamily="2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9236" y="1450226"/>
            <a:ext cx="12201236" cy="70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latin typeface="Blue Highway" panose="02010603020202020303" pitchFamily="2" charset="0"/>
              </a:rPr>
              <a:t>Special Marketing or Public Relations Projects – </a:t>
            </a:r>
            <a:r>
              <a:rPr lang="en-US" sz="4500" dirty="0" smtClean="0">
                <a:latin typeface="Blue Highway" panose="02010603020202020303" pitchFamily="2" charset="0"/>
              </a:rPr>
              <a:t>$2,500 </a:t>
            </a:r>
            <a:r>
              <a:rPr lang="en-US" sz="4500" dirty="0">
                <a:latin typeface="Blue Highway" panose="02010603020202020303" pitchFamily="2" charset="0"/>
              </a:rPr>
              <a:t>or Less </a:t>
            </a:r>
          </a:p>
        </p:txBody>
      </p:sp>
    </p:spTree>
    <p:extLst>
      <p:ext uri="{BB962C8B-B14F-4D97-AF65-F5344CB8AC3E}">
        <p14:creationId xmlns:p14="http://schemas.microsoft.com/office/powerpoint/2010/main" xmlns="" val="114965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2067</TotalTime>
  <Words>2289</Words>
  <Application>Microsoft Office PowerPoint</Application>
  <PresentationFormat>Custom</PresentationFormat>
  <Paragraphs>815</Paragraphs>
  <Slides>197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197</vt:i4>
      </vt:variant>
    </vt:vector>
  </HeadingPairs>
  <TitlesOfParts>
    <vt:vector size="202" baseType="lpstr">
      <vt:lpstr>Arial</vt:lpstr>
      <vt:lpstr>Calibri Light</vt:lpstr>
      <vt:lpstr>Calibri</vt:lpstr>
      <vt:lpstr>Blue Highway</vt:lpstr>
      <vt:lpstr>Office Theme</vt:lpstr>
      <vt:lpstr>Slide 1</vt:lpstr>
      <vt:lpstr>Advertising – Television – $15,000 or Less</vt:lpstr>
      <vt:lpstr>Slide 3</vt:lpstr>
      <vt:lpstr>Advertising – Television – $15,000 or Less</vt:lpstr>
      <vt:lpstr>Advertising – Television – $15,000 or Less</vt:lpstr>
      <vt:lpstr>Slide 6</vt:lpstr>
      <vt:lpstr>Advertising – Television – Greater Than $15,000 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</vt:vector>
  </TitlesOfParts>
  <Company>Missouri Hospital Association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Advertising Television - $15,000 or Less</dc:title>
  <dc:creator>Stephanie Buker</dc:creator>
  <cp:lastModifiedBy>Barb</cp:lastModifiedBy>
  <cp:revision>281</cp:revision>
  <dcterms:created xsi:type="dcterms:W3CDTF">2017-04-12T16:10:09Z</dcterms:created>
  <dcterms:modified xsi:type="dcterms:W3CDTF">2017-06-26T22:13:07Z</dcterms:modified>
</cp:coreProperties>
</file>